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85" r:id="rId4"/>
    <p:sldId id="286" r:id="rId5"/>
    <p:sldId id="287" r:id="rId6"/>
    <p:sldId id="290" r:id="rId7"/>
    <p:sldId id="292" r:id="rId8"/>
    <p:sldId id="295" r:id="rId9"/>
    <p:sldId id="294" r:id="rId10"/>
    <p:sldId id="297" r:id="rId11"/>
    <p:sldId id="296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87" d="100"/>
          <a:sy n="87" d="100"/>
        </p:scale>
        <p:origin x="656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0D844D2-9D76-4DF0-A86C-B084C9EBA3B2}"/>
    <pc:docChg chg="modSld">
      <pc:chgData name="" userId="" providerId="" clId="Web-{50D844D2-9D76-4DF0-A86C-B084C9EBA3B2}" dt="2019-07-15T06:33:50.792" v="13" actId="1076"/>
      <pc:docMkLst>
        <pc:docMk/>
      </pc:docMkLst>
      <pc:sldChg chg="addSp delSp modSp mod setBg">
        <pc:chgData name="" userId="" providerId="" clId="Web-{50D844D2-9D76-4DF0-A86C-B084C9EBA3B2}" dt="2019-07-15T06:33:50.792" v="13" actId="1076"/>
        <pc:sldMkLst>
          <pc:docMk/>
          <pc:sldMk cId="2581872201" sldId="298"/>
        </pc:sldMkLst>
        <pc:spChg chg="mod">
          <ac:chgData name="" userId="" providerId="" clId="Web-{50D844D2-9D76-4DF0-A86C-B084C9EBA3B2}" dt="2019-07-15T06:33:05.840" v="6" actId="1076"/>
          <ac:spMkLst>
            <pc:docMk/>
            <pc:sldMk cId="2581872201" sldId="298"/>
            <ac:spMk id="2" creationId="{F8B40CF6-2AA4-43EE-8301-11490369B022}"/>
          </ac:spMkLst>
        </pc:spChg>
        <pc:spChg chg="mod">
          <ac:chgData name="" userId="" providerId="" clId="Web-{50D844D2-9D76-4DF0-A86C-B084C9EBA3B2}" dt="2019-07-15T06:32:53.606" v="1" actId="1076"/>
          <ac:spMkLst>
            <pc:docMk/>
            <pc:sldMk cId="2581872201" sldId="298"/>
            <ac:spMk id="3" creationId="{ADDFD66B-D004-404F-9409-C7D5E0A8DB43}"/>
          </ac:spMkLst>
        </pc:spChg>
        <pc:spChg chg="del">
          <ac:chgData name="" userId="" providerId="" clId="Web-{50D844D2-9D76-4DF0-A86C-B084C9EBA3B2}" dt="2019-07-15T06:33:09.309" v="7"/>
          <ac:spMkLst>
            <pc:docMk/>
            <pc:sldMk cId="2581872201" sldId="298"/>
            <ac:spMk id="4" creationId="{00000000-0000-0000-0000-000000000000}"/>
          </ac:spMkLst>
        </pc:spChg>
        <pc:picChg chg="add mod">
          <ac:chgData name="" userId="" providerId="" clId="Web-{50D844D2-9D76-4DF0-A86C-B084C9EBA3B2}" dt="2019-07-15T06:33:50.792" v="13" actId="1076"/>
          <ac:picMkLst>
            <pc:docMk/>
            <pc:sldMk cId="2581872201" sldId="298"/>
            <ac:picMk id="5" creationId="{EC3BCC88-5E2C-41DC-8550-B7F501CECDD4}"/>
          </ac:picMkLst>
        </pc:picChg>
      </pc:sldChg>
    </pc:docChg>
  </pc:docChgLst>
  <pc:docChgLst>
    <pc:chgData clId="Web-{3E3C128F-C5A5-4DFE-8B63-A055D87BCF5E}"/>
    <pc:docChg chg="addSld modSld">
      <pc:chgData name="" userId="" providerId="" clId="Web-{3E3C128F-C5A5-4DFE-8B63-A055D87BCF5E}" dt="2019-07-09T16:31:28.428" v="725" actId="14100"/>
      <pc:docMkLst>
        <pc:docMk/>
      </pc:docMkLst>
      <pc:sldChg chg="addSp modSp">
        <pc:chgData name="" userId="" providerId="" clId="Web-{3E3C128F-C5A5-4DFE-8B63-A055D87BCF5E}" dt="2019-07-09T16:25:33.062" v="521" actId="1076"/>
        <pc:sldMkLst>
          <pc:docMk/>
          <pc:sldMk cId="2931569823" sldId="296"/>
        </pc:sldMkLst>
        <pc:spChg chg="mod">
          <ac:chgData name="" userId="" providerId="" clId="Web-{3E3C128F-C5A5-4DFE-8B63-A055D87BCF5E}" dt="2019-07-09T16:24:17.314" v="483" actId="20577"/>
          <ac:spMkLst>
            <pc:docMk/>
            <pc:sldMk cId="2931569823" sldId="296"/>
            <ac:spMk id="3" creationId="{38394165-1615-324A-9723-177BA06E4F70}"/>
          </ac:spMkLst>
        </pc:spChg>
        <pc:spChg chg="add mod">
          <ac:chgData name="" userId="" providerId="" clId="Web-{3E3C128F-C5A5-4DFE-8B63-A055D87BCF5E}" dt="2019-07-09T16:25:33.062" v="521" actId="1076"/>
          <ac:spMkLst>
            <pc:docMk/>
            <pc:sldMk cId="2931569823" sldId="296"/>
            <ac:spMk id="4" creationId="{88CE8605-668C-4D2F-B6B5-083220590385}"/>
          </ac:spMkLst>
        </pc:spChg>
      </pc:sldChg>
      <pc:sldChg chg="modSp new">
        <pc:chgData name="" userId="" providerId="" clId="Web-{3E3C128F-C5A5-4DFE-8B63-A055D87BCF5E}" dt="2019-07-09T16:26:07.499" v="551" actId="20577"/>
        <pc:sldMkLst>
          <pc:docMk/>
          <pc:sldMk cId="934101518" sldId="297"/>
        </pc:sldMkLst>
        <pc:spChg chg="mod">
          <ac:chgData name="" userId="" providerId="" clId="Web-{3E3C128F-C5A5-4DFE-8B63-A055D87BCF5E}" dt="2019-07-09T16:16:59.622" v="263" actId="20577"/>
          <ac:spMkLst>
            <pc:docMk/>
            <pc:sldMk cId="934101518" sldId="297"/>
            <ac:spMk id="2" creationId="{8708797E-75FE-48FA-970C-6AC69FC7CED8}"/>
          </ac:spMkLst>
        </pc:spChg>
        <pc:spChg chg="mod">
          <ac:chgData name="" userId="" providerId="" clId="Web-{3E3C128F-C5A5-4DFE-8B63-A055D87BCF5E}" dt="2019-07-09T16:26:07.499" v="551" actId="20577"/>
          <ac:spMkLst>
            <pc:docMk/>
            <pc:sldMk cId="934101518" sldId="297"/>
            <ac:spMk id="3" creationId="{09995878-99AF-4EFE-BAAD-923F03BADA1F}"/>
          </ac:spMkLst>
        </pc:spChg>
      </pc:sldChg>
      <pc:sldChg chg="modSp new">
        <pc:chgData name="" userId="" providerId="" clId="Web-{3E3C128F-C5A5-4DFE-8B63-A055D87BCF5E}" dt="2019-07-09T16:31:28.428" v="725" actId="14100"/>
        <pc:sldMkLst>
          <pc:docMk/>
          <pc:sldMk cId="2581872201" sldId="298"/>
        </pc:sldMkLst>
        <pc:spChg chg="mod">
          <ac:chgData name="" userId="" providerId="" clId="Web-{3E3C128F-C5A5-4DFE-8B63-A055D87BCF5E}" dt="2019-07-09T16:31:25.459" v="724" actId="1076"/>
          <ac:spMkLst>
            <pc:docMk/>
            <pc:sldMk cId="2581872201" sldId="298"/>
            <ac:spMk id="2" creationId="{F8B40CF6-2AA4-43EE-8301-11490369B022}"/>
          </ac:spMkLst>
        </pc:spChg>
        <pc:spChg chg="mod">
          <ac:chgData name="" userId="" providerId="" clId="Web-{3E3C128F-C5A5-4DFE-8B63-A055D87BCF5E}" dt="2019-07-09T16:31:28.428" v="725" actId="14100"/>
          <ac:spMkLst>
            <pc:docMk/>
            <pc:sldMk cId="2581872201" sldId="298"/>
            <ac:spMk id="3" creationId="{ADDFD66B-D004-404F-9409-C7D5E0A8DB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6F955-B97A-484A-9C12-DC16B238325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03E9FA-4190-445B-9ED1-AB0AF6F30869}">
      <dgm:prSet/>
      <dgm:spPr/>
      <dgm:t>
        <a:bodyPr/>
        <a:lstStyle/>
        <a:p>
          <a:r>
            <a:rPr lang="el-GR"/>
            <a:t>Είναι φιλική προς το περιβάλλον</a:t>
          </a:r>
          <a:endParaRPr lang="en-US"/>
        </a:p>
      </dgm:t>
    </dgm:pt>
    <dgm:pt modelId="{65823C5E-A7FE-4864-A487-4EC440FDF1FC}" type="parTrans" cxnId="{BB49E1F0-225B-419B-8E82-73426D515A4F}">
      <dgm:prSet/>
      <dgm:spPr/>
      <dgm:t>
        <a:bodyPr/>
        <a:lstStyle/>
        <a:p>
          <a:endParaRPr lang="en-US"/>
        </a:p>
      </dgm:t>
    </dgm:pt>
    <dgm:pt modelId="{CE7B117E-3AD1-46BA-A8E3-7A9864562D52}" type="sibTrans" cxnId="{BB49E1F0-225B-419B-8E82-73426D515A4F}">
      <dgm:prSet/>
      <dgm:spPr/>
      <dgm:t>
        <a:bodyPr/>
        <a:lstStyle/>
        <a:p>
          <a:endParaRPr lang="en-US"/>
        </a:p>
      </dgm:t>
    </dgm:pt>
    <dgm:pt modelId="{76709D2E-1259-4988-935A-8C9E96BF090A}">
      <dgm:prSet/>
      <dgm:spPr/>
      <dgm:t>
        <a:bodyPr/>
        <a:lstStyle/>
        <a:p>
          <a:r>
            <a:rPr lang="el-GR"/>
            <a:t>Βοηθά στην ανάπτυξη της οικονομίας </a:t>
          </a:r>
          <a:endParaRPr lang="en-US"/>
        </a:p>
      </dgm:t>
    </dgm:pt>
    <dgm:pt modelId="{9E5FCC6B-1B7C-4C8F-A6D4-A7A9B91851BA}" type="parTrans" cxnId="{C6DA0357-7108-44A9-9790-23E2FB4861CF}">
      <dgm:prSet/>
      <dgm:spPr/>
      <dgm:t>
        <a:bodyPr/>
        <a:lstStyle/>
        <a:p>
          <a:endParaRPr lang="en-US"/>
        </a:p>
      </dgm:t>
    </dgm:pt>
    <dgm:pt modelId="{24BFB5B0-6E6F-4805-97F5-1A3BE04B1D35}" type="sibTrans" cxnId="{C6DA0357-7108-44A9-9790-23E2FB4861CF}">
      <dgm:prSet/>
      <dgm:spPr/>
      <dgm:t>
        <a:bodyPr/>
        <a:lstStyle/>
        <a:p>
          <a:endParaRPr lang="en-US"/>
        </a:p>
      </dgm:t>
    </dgm:pt>
    <dgm:pt modelId="{D47E687B-AAD1-46DB-8EC0-068438463BCF}">
      <dgm:prSet/>
      <dgm:spPr/>
      <dgm:t>
        <a:bodyPr/>
        <a:lstStyle/>
        <a:p>
          <a:r>
            <a:rPr lang="el-GR"/>
            <a:t>Βοηθά στην πρόοδο της κοινωνίας</a:t>
          </a:r>
          <a:endParaRPr lang="en-US"/>
        </a:p>
      </dgm:t>
    </dgm:pt>
    <dgm:pt modelId="{842197D3-9A75-465C-B4CF-6CC290436AA3}" type="parTrans" cxnId="{B61F4A2F-DDBE-45DA-8D88-6CB28ECB45DF}">
      <dgm:prSet/>
      <dgm:spPr/>
      <dgm:t>
        <a:bodyPr/>
        <a:lstStyle/>
        <a:p>
          <a:endParaRPr lang="en-US"/>
        </a:p>
      </dgm:t>
    </dgm:pt>
    <dgm:pt modelId="{6A440D57-95AB-4464-AFDC-338FA75347F7}" type="sibTrans" cxnId="{B61F4A2F-DDBE-45DA-8D88-6CB28ECB45DF}">
      <dgm:prSet/>
      <dgm:spPr/>
      <dgm:t>
        <a:bodyPr/>
        <a:lstStyle/>
        <a:p>
          <a:endParaRPr lang="en-US"/>
        </a:p>
      </dgm:t>
    </dgm:pt>
    <dgm:pt modelId="{1F67E5A8-2084-430B-9A2F-0E57388F6F64}">
      <dgm:prSet/>
      <dgm:spPr/>
      <dgm:t>
        <a:bodyPr/>
        <a:lstStyle/>
        <a:p>
          <a:r>
            <a:rPr lang="el-GR"/>
            <a:t>Παράγει ασφαλή για τον καταναλωτή προϊόντα</a:t>
          </a:r>
          <a:endParaRPr lang="en-US"/>
        </a:p>
      </dgm:t>
    </dgm:pt>
    <dgm:pt modelId="{E33A844C-902B-4F79-A550-0D4FDA9186CE}" type="parTrans" cxnId="{6E58FE24-BB8B-46EC-BFF8-B8F7D4D4E127}">
      <dgm:prSet/>
      <dgm:spPr/>
      <dgm:t>
        <a:bodyPr/>
        <a:lstStyle/>
        <a:p>
          <a:endParaRPr lang="en-US"/>
        </a:p>
      </dgm:t>
    </dgm:pt>
    <dgm:pt modelId="{FF3B35BC-95A6-4670-87BB-146B80D98CC6}" type="sibTrans" cxnId="{6E58FE24-BB8B-46EC-BFF8-B8F7D4D4E127}">
      <dgm:prSet/>
      <dgm:spPr/>
      <dgm:t>
        <a:bodyPr/>
        <a:lstStyle/>
        <a:p>
          <a:endParaRPr lang="en-US"/>
        </a:p>
      </dgm:t>
    </dgm:pt>
    <dgm:pt modelId="{05A667A4-2185-4C90-A898-AE310B449C84}">
      <dgm:prSet/>
      <dgm:spPr/>
      <dgm:t>
        <a:bodyPr/>
        <a:lstStyle/>
        <a:p>
          <a:r>
            <a:rPr lang="el-GR"/>
            <a:t>Χρησιμοποιεί ανανεώσιμους φυσικούς πόρους </a:t>
          </a:r>
          <a:endParaRPr lang="en-US"/>
        </a:p>
      </dgm:t>
    </dgm:pt>
    <dgm:pt modelId="{817A7C37-512F-40E3-BC48-CD29B2830571}" type="parTrans" cxnId="{B3832950-93EC-4EE4-BFCE-E0DFB0BDAE22}">
      <dgm:prSet/>
      <dgm:spPr/>
      <dgm:t>
        <a:bodyPr/>
        <a:lstStyle/>
        <a:p>
          <a:endParaRPr lang="en-US"/>
        </a:p>
      </dgm:t>
    </dgm:pt>
    <dgm:pt modelId="{A40492F2-68A5-4FB3-A27E-45FC4C56D313}" type="sibTrans" cxnId="{B3832950-93EC-4EE4-BFCE-E0DFB0BDAE22}">
      <dgm:prSet/>
      <dgm:spPr/>
      <dgm:t>
        <a:bodyPr/>
        <a:lstStyle/>
        <a:p>
          <a:endParaRPr lang="en-US"/>
        </a:p>
      </dgm:t>
    </dgm:pt>
    <dgm:pt modelId="{DEF5DB6A-4DAB-E04B-B986-411D3D5640BB}" type="pres">
      <dgm:prSet presAssocID="{4C56F955-B97A-484A-9C12-DC16B2383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F9133-A724-9B42-BA4F-07CA32946702}" type="pres">
      <dgm:prSet presAssocID="{2A03E9FA-4190-445B-9ED1-AB0AF6F308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DA8D-59E7-F047-BFCF-73ADC3CE8451}" type="pres">
      <dgm:prSet presAssocID="{CE7B117E-3AD1-46BA-A8E3-7A9864562D52}" presName="sibTrans" presStyleCnt="0"/>
      <dgm:spPr/>
    </dgm:pt>
    <dgm:pt modelId="{D7CCDAE3-5E86-914D-AC1B-41503832F41E}" type="pres">
      <dgm:prSet presAssocID="{76709D2E-1259-4988-935A-8C9E96BF09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13F94-74D5-124C-87C8-1A2AB5F82CBD}" type="pres">
      <dgm:prSet presAssocID="{24BFB5B0-6E6F-4805-97F5-1A3BE04B1D35}" presName="sibTrans" presStyleCnt="0"/>
      <dgm:spPr/>
    </dgm:pt>
    <dgm:pt modelId="{5B4F2B06-0436-4C4D-8245-AA288A7EEA06}" type="pres">
      <dgm:prSet presAssocID="{D47E687B-AAD1-46DB-8EC0-068438463B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B45E-486E-5E41-85D4-4B24E81072DE}" type="pres">
      <dgm:prSet presAssocID="{6A440D57-95AB-4464-AFDC-338FA75347F7}" presName="sibTrans" presStyleCnt="0"/>
      <dgm:spPr/>
    </dgm:pt>
    <dgm:pt modelId="{7DADA22A-A9BC-4646-A9BB-83E0DBF8D06B}" type="pres">
      <dgm:prSet presAssocID="{1F67E5A8-2084-430B-9A2F-0E57388F6F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1FB73-6FA0-9145-B7D1-2E3155869BBA}" type="pres">
      <dgm:prSet presAssocID="{FF3B35BC-95A6-4670-87BB-146B80D98CC6}" presName="sibTrans" presStyleCnt="0"/>
      <dgm:spPr/>
    </dgm:pt>
    <dgm:pt modelId="{5D81E23B-6686-C64A-A9E9-AF0428F7BD62}" type="pres">
      <dgm:prSet presAssocID="{05A667A4-2185-4C90-A898-AE310B449C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9E1F0-225B-419B-8E82-73426D515A4F}" srcId="{4C56F955-B97A-484A-9C12-DC16B2383254}" destId="{2A03E9FA-4190-445B-9ED1-AB0AF6F30869}" srcOrd="0" destOrd="0" parTransId="{65823C5E-A7FE-4864-A487-4EC440FDF1FC}" sibTransId="{CE7B117E-3AD1-46BA-A8E3-7A9864562D52}"/>
    <dgm:cxn modelId="{C6DA0357-7108-44A9-9790-23E2FB4861CF}" srcId="{4C56F955-B97A-484A-9C12-DC16B2383254}" destId="{76709D2E-1259-4988-935A-8C9E96BF090A}" srcOrd="1" destOrd="0" parTransId="{9E5FCC6B-1B7C-4C8F-A6D4-A7A9B91851BA}" sibTransId="{24BFB5B0-6E6F-4805-97F5-1A3BE04B1D35}"/>
    <dgm:cxn modelId="{F0925B4F-742E-7345-8957-00397522F7B2}" type="presOf" srcId="{76709D2E-1259-4988-935A-8C9E96BF090A}" destId="{D7CCDAE3-5E86-914D-AC1B-41503832F41E}" srcOrd="0" destOrd="0" presId="urn:microsoft.com/office/officeart/2005/8/layout/default"/>
    <dgm:cxn modelId="{5F8B1AF1-A364-8D48-A140-E5BFF510E5F9}" type="presOf" srcId="{2A03E9FA-4190-445B-9ED1-AB0AF6F30869}" destId="{612F9133-A724-9B42-BA4F-07CA32946702}" srcOrd="0" destOrd="0" presId="urn:microsoft.com/office/officeart/2005/8/layout/default"/>
    <dgm:cxn modelId="{B61F4A2F-DDBE-45DA-8D88-6CB28ECB45DF}" srcId="{4C56F955-B97A-484A-9C12-DC16B2383254}" destId="{D47E687B-AAD1-46DB-8EC0-068438463BCF}" srcOrd="2" destOrd="0" parTransId="{842197D3-9A75-465C-B4CF-6CC290436AA3}" sibTransId="{6A440D57-95AB-4464-AFDC-338FA75347F7}"/>
    <dgm:cxn modelId="{A16B3358-1AD1-5943-86CB-9419814A8718}" type="presOf" srcId="{4C56F955-B97A-484A-9C12-DC16B2383254}" destId="{DEF5DB6A-4DAB-E04B-B986-411D3D5640BB}" srcOrd="0" destOrd="0" presId="urn:microsoft.com/office/officeart/2005/8/layout/default"/>
    <dgm:cxn modelId="{B6BF3765-FB1E-5C43-B766-95D232F4D60E}" type="presOf" srcId="{1F67E5A8-2084-430B-9A2F-0E57388F6F64}" destId="{7DADA22A-A9BC-4646-A9BB-83E0DBF8D06B}" srcOrd="0" destOrd="0" presId="urn:microsoft.com/office/officeart/2005/8/layout/default"/>
    <dgm:cxn modelId="{6E58FE24-BB8B-46EC-BFF8-B8F7D4D4E127}" srcId="{4C56F955-B97A-484A-9C12-DC16B2383254}" destId="{1F67E5A8-2084-430B-9A2F-0E57388F6F64}" srcOrd="3" destOrd="0" parTransId="{E33A844C-902B-4F79-A550-0D4FDA9186CE}" sibTransId="{FF3B35BC-95A6-4670-87BB-146B80D98CC6}"/>
    <dgm:cxn modelId="{EE9EB625-F5AD-0A41-8270-F0F12EA0CAA5}" type="presOf" srcId="{05A667A4-2185-4C90-A898-AE310B449C84}" destId="{5D81E23B-6686-C64A-A9E9-AF0428F7BD62}" srcOrd="0" destOrd="0" presId="urn:microsoft.com/office/officeart/2005/8/layout/default"/>
    <dgm:cxn modelId="{B3832950-93EC-4EE4-BFCE-E0DFB0BDAE22}" srcId="{4C56F955-B97A-484A-9C12-DC16B2383254}" destId="{05A667A4-2185-4C90-A898-AE310B449C84}" srcOrd="4" destOrd="0" parTransId="{817A7C37-512F-40E3-BC48-CD29B2830571}" sibTransId="{A40492F2-68A5-4FB3-A27E-45FC4C56D313}"/>
    <dgm:cxn modelId="{3DEE1FF1-779C-4B46-AFC6-2D1862C8F936}" type="presOf" srcId="{D47E687B-AAD1-46DB-8EC0-068438463BCF}" destId="{5B4F2B06-0436-4C4D-8245-AA288A7EEA06}" srcOrd="0" destOrd="0" presId="urn:microsoft.com/office/officeart/2005/8/layout/default"/>
    <dgm:cxn modelId="{6916F962-D14B-824B-B4E9-F3D3FFF9AB7E}" type="presParOf" srcId="{DEF5DB6A-4DAB-E04B-B986-411D3D5640BB}" destId="{612F9133-A724-9B42-BA4F-07CA32946702}" srcOrd="0" destOrd="0" presId="urn:microsoft.com/office/officeart/2005/8/layout/default"/>
    <dgm:cxn modelId="{22604582-1608-1A49-8DBA-45B1813ADC16}" type="presParOf" srcId="{DEF5DB6A-4DAB-E04B-B986-411D3D5640BB}" destId="{D8BEDA8D-59E7-F047-BFCF-73ADC3CE8451}" srcOrd="1" destOrd="0" presId="urn:microsoft.com/office/officeart/2005/8/layout/default"/>
    <dgm:cxn modelId="{D7206569-AA9A-ED4C-9732-44ABFE7A726F}" type="presParOf" srcId="{DEF5DB6A-4DAB-E04B-B986-411D3D5640BB}" destId="{D7CCDAE3-5E86-914D-AC1B-41503832F41E}" srcOrd="2" destOrd="0" presId="urn:microsoft.com/office/officeart/2005/8/layout/default"/>
    <dgm:cxn modelId="{347853C5-B095-4946-8336-DDFA1C9B18FF}" type="presParOf" srcId="{DEF5DB6A-4DAB-E04B-B986-411D3D5640BB}" destId="{6B213F94-74D5-124C-87C8-1A2AB5F82CBD}" srcOrd="3" destOrd="0" presId="urn:microsoft.com/office/officeart/2005/8/layout/default"/>
    <dgm:cxn modelId="{5C87B3E4-818F-C049-AF2B-9AC7CA64BBD9}" type="presParOf" srcId="{DEF5DB6A-4DAB-E04B-B986-411D3D5640BB}" destId="{5B4F2B06-0436-4C4D-8245-AA288A7EEA06}" srcOrd="4" destOrd="0" presId="urn:microsoft.com/office/officeart/2005/8/layout/default"/>
    <dgm:cxn modelId="{C24A85DE-2400-A040-8600-F59E97F94084}" type="presParOf" srcId="{DEF5DB6A-4DAB-E04B-B986-411D3D5640BB}" destId="{DD29B45E-486E-5E41-85D4-4B24E81072DE}" srcOrd="5" destOrd="0" presId="urn:microsoft.com/office/officeart/2005/8/layout/default"/>
    <dgm:cxn modelId="{DD799957-26D1-FF47-8388-53B4F141DCBC}" type="presParOf" srcId="{DEF5DB6A-4DAB-E04B-B986-411D3D5640BB}" destId="{7DADA22A-A9BC-4646-A9BB-83E0DBF8D06B}" srcOrd="6" destOrd="0" presId="urn:microsoft.com/office/officeart/2005/8/layout/default"/>
    <dgm:cxn modelId="{ECD1A31A-ACEA-AF48-89AF-39E346B6D44D}" type="presParOf" srcId="{DEF5DB6A-4DAB-E04B-B986-411D3D5640BB}" destId="{C921FB73-6FA0-9145-B7D1-2E3155869BBA}" srcOrd="7" destOrd="0" presId="urn:microsoft.com/office/officeart/2005/8/layout/default"/>
    <dgm:cxn modelId="{7A849C44-D5C5-234D-A628-F33B4631DF6C}" type="presParOf" srcId="{DEF5DB6A-4DAB-E04B-B986-411D3D5640BB}" destId="{5D81E23B-6686-C64A-A9E9-AF0428F7BD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853B2-9595-4AF0-8BEE-8A3F173B83C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007F9-94EA-4756-BEE5-06457879CCAA}">
      <dgm:prSet custT="1"/>
      <dgm:spPr/>
      <dgm:t>
        <a:bodyPr/>
        <a:lstStyle/>
        <a:p>
          <a:r>
            <a:rPr lang="el-GR" sz="3600" dirty="0"/>
            <a:t>Να παράγει προϊόντα και τρόφιμα: </a:t>
          </a:r>
        </a:p>
        <a:p>
          <a:r>
            <a:rPr lang="el-GR" sz="3600" dirty="0"/>
            <a:t>- πλούσια σε θρεπτικά συστατικά, όπως οι βιταμίνες</a:t>
          </a:r>
        </a:p>
        <a:p>
          <a:r>
            <a:rPr lang="el-GR" sz="3600" dirty="0"/>
            <a:t>- ασφαλή για τον καταναλωτή χωρίς να έχουν φυτοφάρμακα, αντιβιοτικά και χημικά λιπάσματα</a:t>
          </a:r>
          <a:endParaRPr lang="en-US" sz="3600" dirty="0"/>
        </a:p>
      </dgm:t>
    </dgm:pt>
    <dgm:pt modelId="{3FB2DC1C-5AF5-44B5-B44A-1A459587B248}" type="parTrans" cxnId="{F6D97B8A-28B8-4569-82ED-A6A3B001CE6F}">
      <dgm:prSet/>
      <dgm:spPr/>
      <dgm:t>
        <a:bodyPr/>
        <a:lstStyle/>
        <a:p>
          <a:endParaRPr lang="en-US"/>
        </a:p>
      </dgm:t>
    </dgm:pt>
    <dgm:pt modelId="{47901A5A-BA1E-478D-B96C-E1B4362B0E5C}" type="sibTrans" cxnId="{F6D97B8A-28B8-4569-82ED-A6A3B001CE6F}">
      <dgm:prSet/>
      <dgm:spPr/>
      <dgm:t>
        <a:bodyPr/>
        <a:lstStyle/>
        <a:p>
          <a:endParaRPr lang="en-US"/>
        </a:p>
      </dgm:t>
    </dgm:pt>
    <dgm:pt modelId="{08D6AFFE-2858-D440-99FB-6398084968E8}" type="pres">
      <dgm:prSet presAssocID="{C08853B2-9595-4AF0-8BEE-8A3F173B8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4467F-6DF5-FC43-983F-8ADB44485FBE}" type="pres">
      <dgm:prSet presAssocID="{C1B007F9-94EA-4756-BEE5-06457879CC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97B8A-28B8-4569-82ED-A6A3B001CE6F}" srcId="{C08853B2-9595-4AF0-8BEE-8A3F173B83CA}" destId="{C1B007F9-94EA-4756-BEE5-06457879CCAA}" srcOrd="0" destOrd="0" parTransId="{3FB2DC1C-5AF5-44B5-B44A-1A459587B248}" sibTransId="{47901A5A-BA1E-478D-B96C-E1B4362B0E5C}"/>
    <dgm:cxn modelId="{86379D05-1C3E-CE41-968D-54FDD3D3A3B6}" type="presOf" srcId="{C1B007F9-94EA-4756-BEE5-06457879CCAA}" destId="{DF54467F-6DF5-FC43-983F-8ADB44485FBE}" srcOrd="0" destOrd="0" presId="urn:microsoft.com/office/officeart/2005/8/layout/vList2"/>
    <dgm:cxn modelId="{B8F7D338-1034-9F4C-A5B7-818178DA0E14}" type="presOf" srcId="{C08853B2-9595-4AF0-8BEE-8A3F173B83CA}" destId="{08D6AFFE-2858-D440-99FB-6398084968E8}" srcOrd="0" destOrd="0" presId="urn:microsoft.com/office/officeart/2005/8/layout/vList2"/>
    <dgm:cxn modelId="{8E083929-80E6-E440-A3CB-566E9F4470D6}" type="presParOf" srcId="{08D6AFFE-2858-D440-99FB-6398084968E8}" destId="{DF54467F-6DF5-FC43-983F-8ADB44485F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853B2-9595-4AF0-8BEE-8A3F173B83C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007F9-94EA-4756-BEE5-06457879CCAA}">
      <dgm:prSet custT="1"/>
      <dgm:spPr/>
      <dgm:t>
        <a:bodyPr/>
        <a:lstStyle/>
        <a:p>
          <a:r>
            <a:rPr lang="el-GR" sz="3600" dirty="0"/>
            <a:t>Να μη χρησιμοποιεί γενετικά τροποποιημένους οργανισμούς ή/και προϊόντα που παράγονται από αυτούς</a:t>
          </a:r>
          <a:endParaRPr lang="en-US" sz="3600" dirty="0"/>
        </a:p>
      </dgm:t>
    </dgm:pt>
    <dgm:pt modelId="{3FB2DC1C-5AF5-44B5-B44A-1A459587B248}" type="parTrans" cxnId="{F6D97B8A-28B8-4569-82ED-A6A3B001CE6F}">
      <dgm:prSet/>
      <dgm:spPr/>
      <dgm:t>
        <a:bodyPr/>
        <a:lstStyle/>
        <a:p>
          <a:endParaRPr lang="en-US"/>
        </a:p>
      </dgm:t>
    </dgm:pt>
    <dgm:pt modelId="{47901A5A-BA1E-478D-B96C-E1B4362B0E5C}" type="sibTrans" cxnId="{F6D97B8A-28B8-4569-82ED-A6A3B001CE6F}">
      <dgm:prSet/>
      <dgm:spPr/>
      <dgm:t>
        <a:bodyPr/>
        <a:lstStyle/>
        <a:p>
          <a:endParaRPr lang="en-US"/>
        </a:p>
      </dgm:t>
    </dgm:pt>
    <dgm:pt modelId="{96BF05D3-7041-8748-A1B9-58428F2E8C36}" type="pres">
      <dgm:prSet presAssocID="{C08853B2-9595-4AF0-8BEE-8A3F173B8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BF7AB-9C68-804D-B273-603AA661B107}" type="pres">
      <dgm:prSet presAssocID="{C1B007F9-94EA-4756-BEE5-06457879CCAA}" presName="parentText" presStyleLbl="node1" presStyleIdx="0" presStyleCnt="1" custLinFactNeighborX="0" custLinFactNeighborY="-638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2DE7F-B8F0-E34B-94DF-A42B744D5F65}" type="presOf" srcId="{C08853B2-9595-4AF0-8BEE-8A3F173B83CA}" destId="{96BF05D3-7041-8748-A1B9-58428F2E8C36}" srcOrd="0" destOrd="0" presId="urn:microsoft.com/office/officeart/2005/8/layout/vList2"/>
    <dgm:cxn modelId="{F6D97B8A-28B8-4569-82ED-A6A3B001CE6F}" srcId="{C08853B2-9595-4AF0-8BEE-8A3F173B83CA}" destId="{C1B007F9-94EA-4756-BEE5-06457879CCAA}" srcOrd="0" destOrd="0" parTransId="{3FB2DC1C-5AF5-44B5-B44A-1A459587B248}" sibTransId="{47901A5A-BA1E-478D-B96C-E1B4362B0E5C}"/>
    <dgm:cxn modelId="{843E5980-FD01-0F40-B4F8-09551153FC8F}" type="presOf" srcId="{C1B007F9-94EA-4756-BEE5-06457879CCAA}" destId="{1C6BF7AB-9C68-804D-B273-603AA661B107}" srcOrd="0" destOrd="0" presId="urn:microsoft.com/office/officeart/2005/8/layout/vList2"/>
    <dgm:cxn modelId="{1C36E092-5020-CE4D-8C17-CC0A6DB8F004}" type="presParOf" srcId="{96BF05D3-7041-8748-A1B9-58428F2E8C36}" destId="{1C6BF7AB-9C68-804D-B273-603AA661B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853B2-9595-4AF0-8BEE-8A3F173B83C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007F9-94EA-4756-BEE5-06457879CCAA}">
      <dgm:prSet custT="1"/>
      <dgm:spPr/>
      <dgm:t>
        <a:bodyPr/>
        <a:lstStyle/>
        <a:p>
          <a:r>
            <a:rPr lang="el-GR" sz="3600" dirty="0"/>
            <a:t>Να προστατεύει την υγεία </a:t>
          </a:r>
          <a:r>
            <a:rPr lang="el" sz="3600" dirty="0"/>
            <a:t>των αγροτών από την έκθεσή τους σε βλαβερές χημικές ουσίες</a:t>
          </a:r>
          <a:endParaRPr lang="en-US" sz="3600" dirty="0"/>
        </a:p>
      </dgm:t>
    </dgm:pt>
    <dgm:pt modelId="{3FB2DC1C-5AF5-44B5-B44A-1A459587B248}" type="parTrans" cxnId="{F6D97B8A-28B8-4569-82ED-A6A3B001CE6F}">
      <dgm:prSet/>
      <dgm:spPr/>
      <dgm:t>
        <a:bodyPr/>
        <a:lstStyle/>
        <a:p>
          <a:endParaRPr lang="en-US"/>
        </a:p>
      </dgm:t>
    </dgm:pt>
    <dgm:pt modelId="{47901A5A-BA1E-478D-B96C-E1B4362B0E5C}" type="sibTrans" cxnId="{F6D97B8A-28B8-4569-82ED-A6A3B001CE6F}">
      <dgm:prSet/>
      <dgm:spPr/>
      <dgm:t>
        <a:bodyPr/>
        <a:lstStyle/>
        <a:p>
          <a:endParaRPr lang="en-US"/>
        </a:p>
      </dgm:t>
    </dgm:pt>
    <dgm:pt modelId="{17C20A89-B273-FE47-83BF-441E38EA871E}" type="pres">
      <dgm:prSet presAssocID="{C08853B2-9595-4AF0-8BEE-8A3F173B83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8FC9F-C143-4242-A0E2-6DB76482AA77}" type="pres">
      <dgm:prSet presAssocID="{C1B007F9-94EA-4756-BEE5-06457879CC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9D687-3C2F-C642-AB14-1F9F0041A7B1}" type="presOf" srcId="{C1B007F9-94EA-4756-BEE5-06457879CCAA}" destId="{53F8FC9F-C143-4242-A0E2-6DB76482AA77}" srcOrd="0" destOrd="0" presId="urn:microsoft.com/office/officeart/2005/8/layout/vList2"/>
    <dgm:cxn modelId="{F6D97B8A-28B8-4569-82ED-A6A3B001CE6F}" srcId="{C08853B2-9595-4AF0-8BEE-8A3F173B83CA}" destId="{C1B007F9-94EA-4756-BEE5-06457879CCAA}" srcOrd="0" destOrd="0" parTransId="{3FB2DC1C-5AF5-44B5-B44A-1A459587B248}" sibTransId="{47901A5A-BA1E-478D-B96C-E1B4362B0E5C}"/>
    <dgm:cxn modelId="{05CF475A-459A-C74E-BC88-D70F95CD5AC1}" type="presOf" srcId="{C08853B2-9595-4AF0-8BEE-8A3F173B83CA}" destId="{17C20A89-B273-FE47-83BF-441E38EA871E}" srcOrd="0" destOrd="0" presId="urn:microsoft.com/office/officeart/2005/8/layout/vList2"/>
    <dgm:cxn modelId="{772633DE-51FF-934E-B3F4-2F43649726AC}" type="presParOf" srcId="{17C20A89-B273-FE47-83BF-441E38EA871E}" destId="{53F8FC9F-C143-4242-A0E2-6DB76482AA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853B2-9595-4AF0-8BEE-8A3F173B83C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4E893C-E749-2F4F-8548-DC52B6FC15A2}" type="pres">
      <dgm:prSet presAssocID="{C08853B2-9595-4AF0-8BEE-8A3F173B83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86ABC-8052-7844-9799-5AFFBD03CB41}" type="presOf" srcId="{C08853B2-9595-4AF0-8BEE-8A3F173B83CA}" destId="{764E893C-E749-2F4F-8548-DC52B6FC15A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8853B2-9595-4AF0-8BEE-8A3F173B83C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4E893C-E749-2F4F-8548-DC52B6FC15A2}" type="pres">
      <dgm:prSet presAssocID="{C08853B2-9595-4AF0-8BEE-8A3F173B83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86ABC-8052-7844-9799-5AFFBD03CB41}" type="presOf" srcId="{C08853B2-9595-4AF0-8BEE-8A3F173B83CA}" destId="{764E893C-E749-2F4F-8548-DC52B6FC15A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F9133-A724-9B42-BA4F-07CA32946702}">
      <dsp:nvSpPr>
        <dsp:cNvPr id="0" name=""/>
        <dsp:cNvSpPr/>
      </dsp:nvSpPr>
      <dsp:spPr>
        <a:xfrm>
          <a:off x="209682" y="503"/>
          <a:ext cx="2785558" cy="1671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/>
            <a:t>Είναι φιλική προς το περιβάλλον</a:t>
          </a:r>
          <a:endParaRPr lang="en-US" sz="2600" kern="1200"/>
        </a:p>
      </dsp:txBody>
      <dsp:txXfrm>
        <a:off x="209682" y="503"/>
        <a:ext cx="2785558" cy="1671335"/>
      </dsp:txXfrm>
    </dsp:sp>
    <dsp:sp modelId="{D7CCDAE3-5E86-914D-AC1B-41503832F41E}">
      <dsp:nvSpPr>
        <dsp:cNvPr id="0" name=""/>
        <dsp:cNvSpPr/>
      </dsp:nvSpPr>
      <dsp:spPr>
        <a:xfrm>
          <a:off x="3273796" y="503"/>
          <a:ext cx="2785558" cy="167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/>
            <a:t>Βοηθά στην ανάπτυξη της οικονομίας </a:t>
          </a:r>
          <a:endParaRPr lang="en-US" sz="2600" kern="1200"/>
        </a:p>
      </dsp:txBody>
      <dsp:txXfrm>
        <a:off x="3273796" y="503"/>
        <a:ext cx="2785558" cy="1671335"/>
      </dsp:txXfrm>
    </dsp:sp>
    <dsp:sp modelId="{5B4F2B06-0436-4C4D-8245-AA288A7EEA06}">
      <dsp:nvSpPr>
        <dsp:cNvPr id="0" name=""/>
        <dsp:cNvSpPr/>
      </dsp:nvSpPr>
      <dsp:spPr>
        <a:xfrm>
          <a:off x="209682" y="1950394"/>
          <a:ext cx="2785558" cy="1671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/>
            <a:t>Βοηθά στην πρόοδο της κοινωνίας</a:t>
          </a:r>
          <a:endParaRPr lang="en-US" sz="2600" kern="1200"/>
        </a:p>
      </dsp:txBody>
      <dsp:txXfrm>
        <a:off x="209682" y="1950394"/>
        <a:ext cx="2785558" cy="1671335"/>
      </dsp:txXfrm>
    </dsp:sp>
    <dsp:sp modelId="{7DADA22A-A9BC-4646-A9BB-83E0DBF8D06B}">
      <dsp:nvSpPr>
        <dsp:cNvPr id="0" name=""/>
        <dsp:cNvSpPr/>
      </dsp:nvSpPr>
      <dsp:spPr>
        <a:xfrm>
          <a:off x="3273796" y="1950394"/>
          <a:ext cx="2785558" cy="1671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/>
            <a:t>Παράγει ασφαλή για τον καταναλωτή προϊόντα</a:t>
          </a:r>
          <a:endParaRPr lang="en-US" sz="2600" kern="1200"/>
        </a:p>
      </dsp:txBody>
      <dsp:txXfrm>
        <a:off x="3273796" y="1950394"/>
        <a:ext cx="2785558" cy="1671335"/>
      </dsp:txXfrm>
    </dsp:sp>
    <dsp:sp modelId="{5D81E23B-6686-C64A-A9E9-AF0428F7BD62}">
      <dsp:nvSpPr>
        <dsp:cNvPr id="0" name=""/>
        <dsp:cNvSpPr/>
      </dsp:nvSpPr>
      <dsp:spPr>
        <a:xfrm>
          <a:off x="1741739" y="3900286"/>
          <a:ext cx="2785558" cy="16713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/>
            <a:t>Χρησιμοποιεί ανανεώσιμους φυσικούς πόρους </a:t>
          </a:r>
          <a:endParaRPr lang="en-US" sz="2600" kern="1200"/>
        </a:p>
      </dsp:txBody>
      <dsp:txXfrm>
        <a:off x="1741739" y="3900286"/>
        <a:ext cx="2785558" cy="1671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4467F-6DF5-FC43-983F-8ADB44485FBE}">
      <dsp:nvSpPr>
        <dsp:cNvPr id="0" name=""/>
        <dsp:cNvSpPr/>
      </dsp:nvSpPr>
      <dsp:spPr>
        <a:xfrm>
          <a:off x="0" y="280963"/>
          <a:ext cx="6513603" cy="5323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/>
            <a:t>Να παράγει προϊόντα και τρόφιμα: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/>
            <a:t>- πλούσια σε θρεπτικά συστατικά, όπως οι βιταμίνες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/>
            <a:t>- ασφαλή για τον καταναλωτή χωρίς να έχουν φυτοφάρμακα, αντιβιοτικά και χημικά λιπάσματα</a:t>
          </a:r>
          <a:endParaRPr lang="en-US" sz="3600" kern="1200" dirty="0"/>
        </a:p>
      </dsp:txBody>
      <dsp:txXfrm>
        <a:off x="259872" y="540835"/>
        <a:ext cx="5993859" cy="4803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BF7AB-9C68-804D-B273-603AA661B107}">
      <dsp:nvSpPr>
        <dsp:cNvPr id="0" name=""/>
        <dsp:cNvSpPr/>
      </dsp:nvSpPr>
      <dsp:spPr>
        <a:xfrm>
          <a:off x="0" y="5"/>
          <a:ext cx="6513603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/>
            <a:t>Να μη χρησιμοποιεί γενετικά τροποποιημένους οργανισμούς ή/και προϊόντα που παράγονται από αυτούς</a:t>
          </a:r>
          <a:endParaRPr lang="en-US" sz="3600" kern="1200" dirty="0"/>
        </a:p>
      </dsp:txBody>
      <dsp:txXfrm>
        <a:off x="126223" y="126228"/>
        <a:ext cx="6261157" cy="2333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8FC9F-C143-4242-A0E2-6DB76482AA77}">
      <dsp:nvSpPr>
        <dsp:cNvPr id="0" name=""/>
        <dsp:cNvSpPr/>
      </dsp:nvSpPr>
      <dsp:spPr>
        <a:xfrm>
          <a:off x="0" y="1954063"/>
          <a:ext cx="6513603" cy="1977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/>
            <a:t>Να προστατεύει την υγεία </a:t>
          </a:r>
          <a:r>
            <a:rPr lang="el" sz="3600" kern="1200" dirty="0"/>
            <a:t>των αγροτών από την έκθεσή τους σε βλαβερές χημικές ουσίες</a:t>
          </a:r>
          <a:endParaRPr lang="en-US" sz="3600" kern="1200" dirty="0"/>
        </a:p>
      </dsp:txBody>
      <dsp:txXfrm>
        <a:off x="96524" y="2050587"/>
        <a:ext cx="6320555" cy="1784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D3BB-8EEF-7C49-B2B3-D7814D14E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E7284-F25F-3549-9A8E-538001D18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D46D-1F65-9A4C-BF9A-E82042E9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695E-2EA1-9545-AAD2-14E41BD5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63D04-A8A7-A746-B629-F6599ED5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5E67-4147-6742-AA56-7E95087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6DB1C-2A12-9C47-A955-EF7B2999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B52E-8BCF-F949-9315-AAC664D0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2FF4F-D5A5-8C4A-9205-25017A81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FEF4-93D1-FA4B-A40A-C3EF0816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C27AD-EB27-2849-8517-6B92384A0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4ECEF-7F76-BF4D-B819-9526CF930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6A68-17B4-CC41-BC2D-5EA84869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C2C36-70BC-9640-8B83-079AB612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95E6-9F29-1F4D-9E57-C25C7DDB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3CF6-2F8A-4A43-BF96-FCBBCB5C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4686-E37A-184B-840B-0F7C701F3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DCF9-4B28-4D47-9499-A0238AA0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21E5-09AB-6A4D-9E8F-32C204AC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14B53-009F-0646-A8E7-2B10DE71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E044-360D-3849-B254-48BC5624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2789-13DF-6C4D-B251-E0C9D9F48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641A0-AFA1-8C41-B8ED-B3727917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326D0-34C7-EC45-85E7-575316A8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7609-9856-2A44-9BE4-4FACBAB4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4742-A2C5-9A4D-B9AA-142555B1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6B18-6BF3-B746-B2EC-E22DCA77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86C95-AAC1-464C-9D81-20DD3A60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81A3-2B29-6844-BB5E-BB9F2B3A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042AB-2074-ED49-AB97-C6374A2C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CB1FD-E1B2-6F44-9CF4-1FC8C0E7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0AC6-4628-5141-97E8-5C2B451B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900A7-D5D3-9F46-82F6-8A1CC193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FC271-05A3-0F49-8CBC-ACDBC49B8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FBAF1-CE7F-2545-9646-01A8CE2BE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6E8D3-2074-9649-B440-3ECE63A90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81A70-830C-FA4B-988B-053943B7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F4EA3-2CD9-0E4B-B469-ACC25DF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6E892-3A33-7F47-ABEA-70775238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017C-A2F6-964D-A682-AA18941B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258-354C-464C-9128-71C6E597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C6332-A17A-F241-89A5-C9B0B923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35B-7AE3-E643-83B3-7926AFCF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D10F3-BD6D-844B-96B7-C858A3E6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FE3E8-5AAC-0346-87F9-417AD6EC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D4116-028A-3F42-88A2-1AA75B02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8F3A-8D71-B843-AD7E-39D7BDCD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DCFA-0DF6-7C4A-9995-0BB1CE27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BC538-9154-194B-894E-66EB49CAD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2C191-1C4F-9147-8888-C7F7A31B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5D768-B070-E949-8F72-60401E1B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232C-AA83-9A4C-90B6-188A6B90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CF3C-4058-D54A-B192-23167131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64F3C-0C33-8745-9733-ADCC2CE7A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7BA1B-86C6-0141-AD44-9D0E6340D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4B481-E3D7-9240-AC98-0F544FD5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68890-E209-E441-9A38-2C586E5F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3DBB4-25C9-784F-A8F6-683F17EF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3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377BC-09A5-7243-9EE7-2842B3BB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3DB32-3351-4149-9F2C-3703F2408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02531-EBDB-874E-B611-F970D409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9EB5-B3CB-A642-A248-216F1A0410AF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1539-8C54-B245-A996-F81ADB2DE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D13F-D407-4848-884B-0726EA68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BC25-C96E-2947-AF2A-B1083F42D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ood-farming-fisheries/farming/organic-farming" TargetMode="External"/><Relationship Id="rId2" Type="http://schemas.openxmlformats.org/officeDocument/2006/relationships/hyperlink" Target="http://www.minagric.gr/index.php/el/for-farmer-2/biologikgeorgiaktinotrof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174381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Μαθαίνω για τη βιολογική παραγωγή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88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797E-75FE-48FA-970C-6AC69FC7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52" y="813816"/>
            <a:ext cx="8284232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cs typeface="Calibri Light"/>
              </a:rPr>
              <a:t>Μπ</a:t>
            </a:r>
            <a:r>
              <a:rPr lang="en-US" sz="2400" dirty="0" err="1">
                <a:latin typeface="+mn-lt"/>
                <a:cs typeface="Calibri Light"/>
              </a:rPr>
              <a:t>ορείς</a:t>
            </a:r>
            <a:r>
              <a:rPr lang="en-US" sz="2400" dirty="0">
                <a:latin typeface="+mn-lt"/>
                <a:cs typeface="Calibri Light"/>
              </a:rPr>
              <a:t> να β</a:t>
            </a:r>
            <a:r>
              <a:rPr lang="en-US" sz="2400" dirty="0" err="1">
                <a:latin typeface="+mn-lt"/>
                <a:cs typeface="Calibri Light"/>
              </a:rPr>
              <a:t>ρεις</a:t>
            </a:r>
            <a:r>
              <a:rPr lang="en-US" sz="2400" dirty="0">
                <a:latin typeface="+mn-lt"/>
                <a:cs typeface="Calibri Light"/>
              </a:rPr>
              <a:t> </a:t>
            </a:r>
            <a:r>
              <a:rPr lang="en-US" sz="2400" dirty="0" err="1">
                <a:latin typeface="+mn-lt"/>
                <a:cs typeface="Calibri Light"/>
              </a:rPr>
              <a:t>μεγάλη</a:t>
            </a:r>
            <a:r>
              <a:rPr lang="en-US" sz="2400" dirty="0">
                <a:latin typeface="+mn-lt"/>
                <a:cs typeface="Calibri Light"/>
              </a:rPr>
              <a:t> π</a:t>
            </a:r>
            <a:r>
              <a:rPr lang="en-US" sz="2400" dirty="0" err="1">
                <a:latin typeface="+mn-lt"/>
                <a:cs typeface="Calibri Light"/>
              </a:rPr>
              <a:t>οικιλί</a:t>
            </a:r>
            <a:r>
              <a:rPr lang="en-US" sz="2400" dirty="0">
                <a:latin typeface="+mn-lt"/>
                <a:cs typeface="Calibri Light"/>
              </a:rPr>
              <a:t>α β</a:t>
            </a:r>
            <a:r>
              <a:rPr lang="en-US" sz="2400" dirty="0" err="1">
                <a:latin typeface="+mn-lt"/>
                <a:cs typeface="Calibri Light"/>
              </a:rPr>
              <a:t>ιολογικών</a:t>
            </a:r>
            <a:r>
              <a:rPr lang="en-US" sz="2400" dirty="0">
                <a:latin typeface="+mn-lt"/>
                <a:cs typeface="Calibri Light"/>
              </a:rPr>
              <a:t> </a:t>
            </a:r>
            <a:r>
              <a:rPr lang="en-US" sz="2400" dirty="0" err="1">
                <a:latin typeface="+mn-lt"/>
                <a:cs typeface="Calibri Light"/>
              </a:rPr>
              <a:t>τροφίμων</a:t>
            </a:r>
            <a:r>
              <a:rPr lang="en-US" sz="2400" dirty="0">
                <a:latin typeface="+mn-lt"/>
                <a:cs typeface="Calibri Light"/>
              </a:rPr>
              <a:t>, όπ</a:t>
            </a:r>
            <a:r>
              <a:rPr lang="en-US" sz="2400" dirty="0" err="1">
                <a:latin typeface="+mn-lt"/>
                <a:cs typeface="Calibri Light"/>
              </a:rPr>
              <a:t>ως</a:t>
            </a:r>
            <a:r>
              <a:rPr lang="en-US" sz="2400" dirty="0">
                <a:latin typeface="+mn-lt"/>
                <a:cs typeface="Calibri Light"/>
              </a:rPr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5878-99AF-4EFE-BAAD-923F03BA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825625"/>
            <a:ext cx="80999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ea typeface="+mn-lt"/>
                <a:cs typeface="+mn-lt"/>
              </a:rPr>
              <a:t>Οπ</a:t>
            </a:r>
            <a:r>
              <a:rPr lang="en-US" sz="2400" dirty="0" err="1">
                <a:ea typeface="+mn-lt"/>
                <a:cs typeface="+mn-lt"/>
              </a:rPr>
              <a:t>ωροκη</a:t>
            </a:r>
            <a:r>
              <a:rPr lang="en-US" sz="2400" dirty="0">
                <a:ea typeface="+mn-lt"/>
                <a:cs typeface="+mn-lt"/>
              </a:rPr>
              <a:t>π</a:t>
            </a:r>
            <a:r>
              <a:rPr lang="en-US" sz="2400" dirty="0" err="1">
                <a:ea typeface="+mn-lt"/>
                <a:cs typeface="+mn-lt"/>
              </a:rPr>
              <a:t>ευτικά</a:t>
            </a:r>
            <a:endParaRPr lang="en-US" sz="2400" dirty="0" err="1">
              <a:cs typeface="Calibri"/>
            </a:endParaRP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Κρέ</a:t>
            </a:r>
            <a:r>
              <a:rPr lang="en-US" sz="2400" dirty="0">
                <a:ea typeface="+mn-lt"/>
                <a:cs typeface="+mn-lt"/>
              </a:rPr>
              <a:t>ας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Γάλ</a:t>
            </a:r>
            <a:r>
              <a:rPr lang="en-US" sz="2400" dirty="0">
                <a:ea typeface="+mn-lt"/>
                <a:cs typeface="+mn-lt"/>
              </a:rPr>
              <a:t>α και γαλα</a:t>
            </a:r>
            <a:r>
              <a:rPr lang="en-US" sz="2400" dirty="0" err="1">
                <a:ea typeface="+mn-lt"/>
                <a:cs typeface="+mn-lt"/>
              </a:rPr>
              <a:t>κτοκομικά</a:t>
            </a:r>
            <a:r>
              <a:rPr lang="en-US" sz="2400" dirty="0">
                <a:ea typeface="+mn-lt"/>
                <a:cs typeface="+mn-lt"/>
              </a:rPr>
              <a:t> π</a:t>
            </a:r>
            <a:r>
              <a:rPr lang="en-US" sz="2400" dirty="0" err="1">
                <a:ea typeface="+mn-lt"/>
                <a:cs typeface="+mn-lt"/>
              </a:rPr>
              <a:t>ροϊόντ</a:t>
            </a:r>
            <a:r>
              <a:rPr lang="en-US" sz="2400" dirty="0">
                <a:ea typeface="+mn-lt"/>
                <a:cs typeface="+mn-lt"/>
              </a:rPr>
              <a:t>α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Ψωμί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 err="1">
                <a:ea typeface="+mn-lt"/>
                <a:cs typeface="+mn-lt"/>
              </a:rPr>
              <a:t>Δημητρι</a:t>
            </a:r>
            <a:r>
              <a:rPr lang="en-US" sz="2400" dirty="0">
                <a:ea typeface="+mn-lt"/>
                <a:cs typeface="+mn-lt"/>
              </a:rPr>
              <a:t>α</a:t>
            </a:r>
            <a:r>
              <a:rPr lang="en-US" sz="2400" dirty="0" err="1">
                <a:ea typeface="+mn-lt"/>
                <a:cs typeface="+mn-lt"/>
              </a:rPr>
              <a:t>κά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ü"/>
            </a:pPr>
            <a:r>
              <a:rPr lang="en-US" sz="2400" dirty="0">
                <a:ea typeface="+mn-lt"/>
                <a:cs typeface="+mn-lt"/>
              </a:rPr>
              <a:t>Επ</a:t>
            </a:r>
            <a:r>
              <a:rPr lang="en-US" sz="2400" dirty="0" err="1">
                <a:ea typeface="+mn-lt"/>
                <a:cs typeface="+mn-lt"/>
              </a:rPr>
              <a:t>ιδόρ</a:t>
            </a:r>
            <a:r>
              <a:rPr lang="en-US" sz="2400" dirty="0">
                <a:ea typeface="+mn-lt"/>
                <a:cs typeface="+mn-lt"/>
              </a:rPr>
              <a:t>πια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231" y="188536"/>
            <a:ext cx="29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Βιολογική </a:t>
            </a:r>
            <a:r>
              <a:rPr lang="el-GR" sz="2800" dirty="0" err="1">
                <a:solidFill>
                  <a:schemeClr val="bg1"/>
                </a:solidFill>
              </a:rPr>
              <a:t>παραγωγ</a:t>
            </a:r>
            <a:r>
              <a:rPr lang="en-US" sz="2800" dirty="0">
                <a:solidFill>
                  <a:schemeClr val="bg1"/>
                </a:solidFill>
              </a:rPr>
              <a:t>ή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08797E-75FE-48FA-970C-6AC69FC7CED8}"/>
              </a:ext>
            </a:extLst>
          </p:cNvPr>
          <p:cNvSpPr txBox="1">
            <a:spLocks/>
          </p:cNvSpPr>
          <p:nvPr/>
        </p:nvSpPr>
        <p:spPr>
          <a:xfrm>
            <a:off x="3581400" y="2807"/>
            <a:ext cx="8284232" cy="72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>
                <a:solidFill>
                  <a:schemeClr val="bg1"/>
                </a:solidFill>
                <a:latin typeface="+mn-lt"/>
                <a:cs typeface="Calibri Light"/>
              </a:rPr>
              <a:t>Βιολογικά τρόφιμα</a:t>
            </a:r>
            <a:endParaRPr lang="en-US" sz="3200" dirty="0">
              <a:solidFill>
                <a:schemeClr val="bg1"/>
              </a:solidFill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410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ED88-8D27-6844-B0C2-5DF1A676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l-GR" sz="3600" dirty="0">
                <a:solidFill>
                  <a:schemeClr val="accent6">
                    <a:lumMod val="50000"/>
                  </a:schemeClr>
                </a:solidFill>
              </a:rPr>
              <a:t>Είναι τα βιολογικά τρόφιμα και προϊόντα πιο θρεπτικά;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4165-1615-324A-9723-177BA06E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dirty="0" err="1"/>
              <a:t>Tα</a:t>
            </a:r>
            <a:r>
              <a:rPr lang="el-GR" dirty="0"/>
              <a:t> βιολογικά προϊόντα  έχουν περισσότερα θρεπτικά συστατικά κατά 20-30% σε σχέση με τα συμβατικά </a:t>
            </a:r>
            <a:r>
              <a:rPr lang="el-GR" dirty="0">
                <a:ea typeface="+mn-lt"/>
                <a:cs typeface="+mn-lt"/>
              </a:rPr>
              <a:t>προϊόντα (για το ίδιο βάρος προϊόντος), χωρίς όμως αυτό να έχει σημαντική επίδραση στην υγεία.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E8605-668C-4D2F-B6B5-083220590385}"/>
              </a:ext>
            </a:extLst>
          </p:cNvPr>
          <p:cNvSpPr txBox="1"/>
          <p:nvPr/>
        </p:nvSpPr>
        <p:spPr>
          <a:xfrm>
            <a:off x="986287" y="5040701"/>
            <a:ext cx="10248180" cy="121470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dirty="0">
                <a:ea typeface="+mn-lt"/>
                <a:cs typeface="+mn-lt"/>
              </a:rPr>
              <a:t>Παρόλα αυτά, επειδή έχουν παραχθεί με πιο φυσικούς τρόπους και δεν περιέχουν επικίνδυνες ουσίες για την υγεία μας είναι καλύτερο να τα προτιμάμε!</a:t>
            </a:r>
            <a:endParaRPr lang="en-US" sz="24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31" y="188536"/>
            <a:ext cx="29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Βιολογική </a:t>
            </a:r>
            <a:r>
              <a:rPr lang="el-GR" sz="2800" dirty="0" err="1">
                <a:solidFill>
                  <a:schemeClr val="bg1"/>
                </a:solidFill>
              </a:rPr>
              <a:t>παραγωγ</a:t>
            </a:r>
            <a:r>
              <a:rPr lang="en-US" sz="2800" dirty="0">
                <a:solidFill>
                  <a:schemeClr val="bg1"/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293156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0CF6-2AA4-43EE-8301-11490369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65" y="3089978"/>
            <a:ext cx="7787640" cy="659898"/>
          </a:xfrm>
        </p:spPr>
        <p:txBody>
          <a:bodyPr>
            <a:norm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+mn-lt"/>
                <a:cs typeface="Calibri Light"/>
              </a:rPr>
              <a:t>Πηγές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D66B-D004-404F-9409-C7D5E0A8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48" y="3789007"/>
            <a:ext cx="10515600" cy="3388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" sz="1200" dirty="0">
                <a:ea typeface="+mn-lt"/>
                <a:cs typeface="+mn-lt"/>
              </a:rPr>
              <a:t>Υπουργείο Αγροτικής Ανάπτυξης και τροφίμων. </a:t>
            </a:r>
            <a:r>
              <a:rPr lang="el" sz="1200" i="1" dirty="0">
                <a:ea typeface="+mn-lt"/>
                <a:cs typeface="+mn-lt"/>
              </a:rPr>
              <a:t>Βιολογική Γεωργία-Κτηνοτροφία.</a:t>
            </a:r>
            <a:r>
              <a:rPr lang="el" sz="1200" dirty="0">
                <a:ea typeface="+mn-lt"/>
                <a:cs typeface="+mn-lt"/>
              </a:rPr>
              <a:t> Διαθέσιμο σε </a:t>
            </a:r>
            <a:r>
              <a:rPr lang="el" sz="1200" dirty="0">
                <a:ea typeface="+mn-lt"/>
                <a:cs typeface="+mn-lt"/>
                <a:hlinkClick r:id="rId2"/>
              </a:rPr>
              <a:t>http://www.minagric.gr/index.php/el/for-farmer-2/biologikgeorgiaktinotrofia</a:t>
            </a:r>
          </a:p>
          <a:p>
            <a:pPr>
              <a:lnSpc>
                <a:spcPct val="100000"/>
              </a:lnSpc>
            </a:pPr>
            <a:r>
              <a:rPr lang="el" sz="1200" dirty="0">
                <a:ea typeface="+mn-lt"/>
                <a:cs typeface="+mn-lt"/>
              </a:rPr>
              <a:t>European Commision. </a:t>
            </a:r>
            <a:r>
              <a:rPr lang="el" sz="1200" i="1" dirty="0" err="1">
                <a:ea typeface="+mn-lt"/>
                <a:cs typeface="+mn-lt"/>
              </a:rPr>
              <a:t>Organic</a:t>
            </a:r>
            <a:r>
              <a:rPr lang="el" sz="1200" i="1" dirty="0">
                <a:ea typeface="+mn-lt"/>
                <a:cs typeface="+mn-lt"/>
              </a:rPr>
              <a:t> </a:t>
            </a:r>
            <a:r>
              <a:rPr lang="el" sz="1200" i="1" dirty="0" err="1">
                <a:ea typeface="+mn-lt"/>
                <a:cs typeface="+mn-lt"/>
              </a:rPr>
              <a:t>Farming</a:t>
            </a:r>
            <a:r>
              <a:rPr lang="el" sz="1200" dirty="0">
                <a:ea typeface="+mn-lt"/>
                <a:cs typeface="+mn-lt"/>
              </a:rPr>
              <a:t>. Διαθέσιμο σε </a:t>
            </a:r>
            <a:r>
              <a:rPr lang="el" sz="1200" dirty="0">
                <a:ea typeface="+mn-lt"/>
                <a:cs typeface="+mn-lt"/>
                <a:hlinkClick r:id="rId3"/>
              </a:rPr>
              <a:t>https://ec.europa.eu/info/food-farming-fisheries/farming/organic-farming</a:t>
            </a:r>
            <a:endParaRPr lang="el" sz="12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l" sz="1200" dirty="0">
                <a:ea typeface="+mn-lt"/>
                <a:cs typeface="+mn-lt"/>
              </a:rPr>
              <a:t>Brantsæter ΑL, Ydersbond TA, Hoppin JA, Haugen M,  Meltzer HM. </a:t>
            </a:r>
            <a:r>
              <a:rPr lang="el" sz="1200" dirty="0" err="1"/>
              <a:t>Organic</a:t>
            </a:r>
            <a:r>
              <a:rPr lang="el" sz="1200" dirty="0"/>
              <a:t> </a:t>
            </a:r>
            <a:r>
              <a:rPr lang="el" sz="1200" dirty="0" err="1"/>
              <a:t>Food</a:t>
            </a:r>
            <a:r>
              <a:rPr lang="el" sz="1200" dirty="0"/>
              <a:t> in the </a:t>
            </a:r>
            <a:r>
              <a:rPr lang="el" sz="1200" dirty="0" err="1"/>
              <a:t>Diet</a:t>
            </a:r>
            <a:r>
              <a:rPr lang="el" sz="1200" dirty="0"/>
              <a:t>: </a:t>
            </a:r>
            <a:r>
              <a:rPr lang="el" sz="1200" dirty="0" err="1"/>
              <a:t>Exposure</a:t>
            </a:r>
            <a:r>
              <a:rPr lang="el" sz="1200" dirty="0"/>
              <a:t> and Health </a:t>
            </a:r>
            <a:r>
              <a:rPr lang="el" sz="1200" dirty="0" err="1"/>
              <a:t>Implications</a:t>
            </a:r>
            <a:r>
              <a:rPr lang="el" sz="1200" dirty="0"/>
              <a:t>. </a:t>
            </a:r>
            <a:r>
              <a:rPr lang="el" sz="1200" i="1" dirty="0" err="1">
                <a:ea typeface="+mn-lt"/>
                <a:cs typeface="+mn-lt"/>
              </a:rPr>
              <a:t>Annual</a:t>
            </a:r>
            <a:r>
              <a:rPr lang="el" sz="1200" i="1" dirty="0">
                <a:ea typeface="+mn-lt"/>
                <a:cs typeface="+mn-lt"/>
              </a:rPr>
              <a:t> Review of </a:t>
            </a:r>
            <a:r>
              <a:rPr lang="el" sz="1200" i="1" dirty="0" err="1">
                <a:ea typeface="+mn-lt"/>
                <a:cs typeface="+mn-lt"/>
              </a:rPr>
              <a:t>Public</a:t>
            </a:r>
            <a:r>
              <a:rPr lang="el" sz="1200" i="1" dirty="0">
                <a:ea typeface="+mn-lt"/>
                <a:cs typeface="+mn-lt"/>
              </a:rPr>
              <a:t> Health</a:t>
            </a:r>
            <a:r>
              <a:rPr lang="el" sz="1200" dirty="0">
                <a:ea typeface="+mn-lt"/>
                <a:cs typeface="+mn-lt"/>
              </a:rPr>
              <a:t>.2017;38(1): 295-313 </a:t>
            </a:r>
            <a:endParaRPr lang="el" sz="12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l" sz="1200" dirty="0">
                <a:ea typeface="+mn-lt"/>
                <a:cs typeface="+mn-lt"/>
              </a:rPr>
              <a:t>Smith-Spangler C, Brandeau ML, Hunter GE, Bavinger JC, Pearson M, Eschbach PJ, et al. </a:t>
            </a:r>
            <a:r>
              <a:rPr lang="el" sz="1200" dirty="0" err="1">
                <a:ea typeface="+mn-lt"/>
                <a:cs typeface="+mn-lt"/>
              </a:rPr>
              <a:t>Are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Organic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Foods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Safer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or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Healthier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Than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Conventional</a:t>
            </a:r>
            <a:r>
              <a:rPr lang="el" sz="1200" dirty="0">
                <a:ea typeface="+mn-lt"/>
                <a:cs typeface="+mn-lt"/>
              </a:rPr>
              <a:t> </a:t>
            </a:r>
            <a:r>
              <a:rPr lang="el" sz="1200" dirty="0" err="1">
                <a:ea typeface="+mn-lt"/>
                <a:cs typeface="+mn-lt"/>
              </a:rPr>
              <a:t>Alternatives</a:t>
            </a:r>
            <a:r>
              <a:rPr lang="el" sz="1200" dirty="0">
                <a:ea typeface="+mn-lt"/>
                <a:cs typeface="+mn-lt"/>
              </a:rPr>
              <a:t>?: A </a:t>
            </a:r>
            <a:r>
              <a:rPr lang="el" sz="1200" dirty="0" err="1">
                <a:ea typeface="+mn-lt"/>
                <a:cs typeface="+mn-lt"/>
              </a:rPr>
              <a:t>Systematic</a:t>
            </a:r>
            <a:r>
              <a:rPr lang="el" sz="1200" dirty="0">
                <a:ea typeface="+mn-lt"/>
                <a:cs typeface="+mn-lt"/>
              </a:rPr>
              <a:t> Review. </a:t>
            </a:r>
            <a:r>
              <a:rPr lang="el" sz="1200" i="1" dirty="0" err="1">
                <a:ea typeface="+mn-lt"/>
                <a:cs typeface="+mn-lt"/>
              </a:rPr>
              <a:t>Ann</a:t>
            </a:r>
            <a:r>
              <a:rPr lang="el" sz="1200" i="1" dirty="0">
                <a:ea typeface="+mn-lt"/>
                <a:cs typeface="+mn-lt"/>
              </a:rPr>
              <a:t> </a:t>
            </a:r>
            <a:r>
              <a:rPr lang="el" sz="1200" i="1" dirty="0" err="1">
                <a:ea typeface="+mn-lt"/>
                <a:cs typeface="+mn-lt"/>
              </a:rPr>
              <a:t>Intern</a:t>
            </a:r>
            <a:r>
              <a:rPr lang="el" sz="1200" i="1" dirty="0">
                <a:ea typeface="+mn-lt"/>
                <a:cs typeface="+mn-lt"/>
              </a:rPr>
              <a:t> </a:t>
            </a:r>
            <a:r>
              <a:rPr lang="el" sz="1200" i="1" dirty="0" err="1">
                <a:ea typeface="+mn-lt"/>
                <a:cs typeface="+mn-lt"/>
              </a:rPr>
              <a:t>Med</a:t>
            </a:r>
            <a:r>
              <a:rPr lang="el" sz="1200" i="1" dirty="0">
                <a:ea typeface="+mn-lt"/>
                <a:cs typeface="+mn-lt"/>
              </a:rPr>
              <a:t>.</a:t>
            </a:r>
            <a:r>
              <a:rPr lang="el" sz="1200" dirty="0">
                <a:ea typeface="+mn-lt"/>
                <a:cs typeface="+mn-lt"/>
              </a:rPr>
              <a:t> 2012;157:348–366</a:t>
            </a:r>
            <a:endParaRPr lang="el" sz="1200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3BCC88-5E2C-41DC-8550-B7F501CE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29" y="-595908"/>
            <a:ext cx="10762342" cy="75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57D0-2512-2442-ABCB-7C06AD6E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1819373"/>
            <a:ext cx="3370998" cy="3695307"/>
          </a:xfrm>
        </p:spPr>
        <p:txBody>
          <a:bodyPr>
            <a:normAutofit/>
          </a:bodyPr>
          <a:lstStyle/>
          <a:p>
            <a:pPr algn="r"/>
            <a:r>
              <a:rPr lang="el-GR" sz="3200" dirty="0">
                <a:latin typeface="+mn-lt"/>
              </a:rPr>
              <a:t/>
            </a:r>
            <a:br>
              <a:rPr lang="el-GR" sz="3200" dirty="0">
                <a:latin typeface="+mn-lt"/>
              </a:rPr>
            </a:br>
            <a:r>
              <a:rPr lang="el-GR" sz="3200" dirty="0">
                <a:latin typeface="+mn-lt"/>
              </a:rPr>
              <a:t>Ας ξεκινήσουμε από την αρχή με το τι σημαίνει </a:t>
            </a:r>
            <a:r>
              <a:rPr lang="el-GR" sz="3200" b="1" dirty="0">
                <a:latin typeface="+mn-lt"/>
              </a:rPr>
              <a:t>«βιολογική»!</a:t>
            </a:r>
            <a:r>
              <a:rPr lang="el-GR" sz="3200" dirty="0">
                <a:latin typeface="+mn-lt"/>
              </a:rPr>
              <a:t/>
            </a:r>
            <a:br>
              <a:rPr lang="el-GR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580604C-8EA6-43AA-8CC4-5CF0C6500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704522"/>
              </p:ext>
            </p:extLst>
          </p:nvPr>
        </p:nvGraphicFramePr>
        <p:xfrm>
          <a:off x="5257552" y="1039133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8AEC134-AC3E-C142-9FDA-B3514EBBB6AC}"/>
              </a:ext>
            </a:extLst>
          </p:cNvPr>
          <p:cNvSpPr/>
          <p:nvPr/>
        </p:nvSpPr>
        <p:spPr>
          <a:xfrm>
            <a:off x="3751868" y="2991"/>
            <a:ext cx="836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dirty="0">
                <a:solidFill>
                  <a:schemeClr val="bg1"/>
                </a:solidFill>
              </a:rPr>
              <a:t>Σημαίνει ότι η γεωργία, αλλά και η κτηνοτροφία: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231" y="188536"/>
            <a:ext cx="29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Βιολογική </a:t>
            </a:r>
            <a:r>
              <a:rPr lang="el-GR" sz="2800" dirty="0" err="1">
                <a:solidFill>
                  <a:schemeClr val="bg1"/>
                </a:solidFill>
              </a:rPr>
              <a:t>παραγωγ</a:t>
            </a:r>
            <a:r>
              <a:rPr lang="en-US" sz="2800" dirty="0">
                <a:solidFill>
                  <a:schemeClr val="bg1"/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358350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6347C-1910-FE48-9CAF-4B5EF45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Τι χρειάζεται για να είναι μια παραγωγή βιολογική;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DBFDAD-E695-4C66-8363-47DAC7F32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016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29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6347C-1910-FE48-9CAF-4B5EF45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Τι χρειάζεται για να είναι μια παραγωγή βιολογική;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DBFDAD-E695-4C66-8363-47DAC7F32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747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E3AD321-9763-1943-8A70-89735A7FFAE0}"/>
              </a:ext>
            </a:extLst>
          </p:cNvPr>
          <p:cNvSpPr/>
          <p:nvPr/>
        </p:nvSpPr>
        <p:spPr>
          <a:xfrm>
            <a:off x="5194300" y="3239159"/>
            <a:ext cx="66339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*Γενετικά τροποποιημένος οργανισμός είναι ο οργανισμός του οποίου έχουμε αλλάξει το γενετικό υλικό </a:t>
            </a:r>
            <a:r>
              <a:rPr lang="en-US" sz="2000" dirty="0"/>
              <a:t>(DNA) </a:t>
            </a:r>
            <a:r>
              <a:rPr lang="el-GR" sz="2000" dirty="0" err="1"/>
              <a:t>χρησιμοποι</a:t>
            </a:r>
            <a:r>
              <a:rPr lang="en-US" sz="2000" dirty="0" err="1"/>
              <a:t>ώ</a:t>
            </a:r>
            <a:r>
              <a:rPr lang="el-GR" sz="2000" dirty="0"/>
              <a:t>ντας την επιστήμη. </a:t>
            </a:r>
          </a:p>
          <a:p>
            <a:r>
              <a:rPr lang="el-GR" sz="2000" dirty="0"/>
              <a:t>Μπορούμε δηλαδή να πάρουμε κάποια χαρακτηριστικά από έναν οργανισμό και να τα βάλουμε σε κάποιον άλλο! </a:t>
            </a:r>
          </a:p>
          <a:p>
            <a:r>
              <a:rPr lang="el-GR" sz="2000" dirty="0"/>
              <a:t>Για παράδειγμα, οι επιστήμονες μπορούν να πάρουν το </a:t>
            </a:r>
            <a:r>
              <a:rPr lang="en-US" sz="2000" dirty="0"/>
              <a:t>DNA </a:t>
            </a:r>
            <a:r>
              <a:rPr lang="el-GR" sz="2000" dirty="0"/>
              <a:t>από μια μέδουσα και να το βάλουν σε ένα γουρουνάκι.</a:t>
            </a:r>
          </a:p>
          <a:p>
            <a:r>
              <a:rPr lang="el-GR" sz="2000" dirty="0"/>
              <a:t>Αποτέλεσμα; Ένα γουρουνάκι που ακτινοβολεί στο σκοτάδι!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49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6347C-1910-FE48-9CAF-4B5EF45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Τι χρειάζεται για να είναι μια παραγωγή βιολογική;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DBFDAD-E695-4C66-8363-47DAC7F32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0999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3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6347C-1910-FE48-9CAF-4B5EF45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Τι χρειάζεται για να είναι μια παραγωγή βιολογική;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DBFDAD-E695-4C66-8363-47DAC7F32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0907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E4D0B2-479C-E54F-81B2-9C1D7E5CD733}"/>
              </a:ext>
            </a:extLst>
          </p:cNvPr>
          <p:cNvGrpSpPr/>
          <p:nvPr/>
        </p:nvGrpSpPr>
        <p:grpSpPr>
          <a:xfrm>
            <a:off x="5194300" y="899886"/>
            <a:ext cx="6513603" cy="3140392"/>
            <a:chOff x="0" y="1954063"/>
            <a:chExt cx="6513603" cy="19773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9887D8-FB08-3145-BCF4-3930F27F3CC3}"/>
                </a:ext>
              </a:extLst>
            </p:cNvPr>
            <p:cNvSpPr/>
            <p:nvPr/>
          </p:nvSpPr>
          <p:spPr>
            <a:xfrm>
              <a:off x="0" y="1954063"/>
              <a:ext cx="6513603" cy="1977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A0B6F9C9-5AAE-3644-9FF8-A48FCBE58C05}"/>
                </a:ext>
              </a:extLst>
            </p:cNvPr>
            <p:cNvSpPr txBox="1"/>
            <p:nvPr/>
          </p:nvSpPr>
          <p:spPr>
            <a:xfrm>
              <a:off x="96524" y="2050587"/>
              <a:ext cx="6320555" cy="178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fontAlgn="base"/>
              <a:r>
                <a:rPr lang="el" sz="3600" dirty="0"/>
                <a:t>Να φροντίζει τα ζώα στις φάρμες και τις μονάδες παραγωγής να έχουν φυσικές και καλές συνθήκες διαβίωσης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90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26347C-1910-FE48-9CAF-4B5EF45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Τι χρειάζεται για να είναι μια παραγωγή βιολογική;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CDBFDAD-E695-4C66-8363-47DAC7F325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6E4D0B2-479C-E54F-81B2-9C1D7E5CD733}"/>
              </a:ext>
            </a:extLst>
          </p:cNvPr>
          <p:cNvGrpSpPr/>
          <p:nvPr/>
        </p:nvGrpSpPr>
        <p:grpSpPr>
          <a:xfrm>
            <a:off x="5194300" y="899885"/>
            <a:ext cx="6513603" cy="4659085"/>
            <a:chOff x="0" y="1954063"/>
            <a:chExt cx="6513603" cy="19773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9887D8-FB08-3145-BCF4-3930F27F3CC3}"/>
                </a:ext>
              </a:extLst>
            </p:cNvPr>
            <p:cNvSpPr/>
            <p:nvPr/>
          </p:nvSpPr>
          <p:spPr>
            <a:xfrm>
              <a:off x="0" y="1954063"/>
              <a:ext cx="6513603" cy="1977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A0B6F9C9-5AAE-3644-9FF8-A48FCBE58C05}"/>
                </a:ext>
              </a:extLst>
            </p:cNvPr>
            <p:cNvSpPr txBox="1"/>
            <p:nvPr/>
          </p:nvSpPr>
          <p:spPr>
            <a:xfrm>
              <a:off x="96524" y="2050587"/>
              <a:ext cx="6320555" cy="1784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fontAlgn="base"/>
              <a:r>
                <a:rPr lang="el-GR" sz="3600" dirty="0"/>
                <a:t>Να χρησιμοποιεί </a:t>
              </a:r>
              <a:r>
                <a:rPr lang="el" sz="3600" dirty="0"/>
                <a:t>ζωοτροφές που έχουν παραχθεί με βιολογικό τρόπο και χωρίς τη χρήση γενετικά τροποποιημένων οργανισμών ή/και προϊόντων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02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F08F4-9D43-F240-BA99-D840102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92" y="1"/>
            <a:ext cx="8598408" cy="820131"/>
          </a:xfrm>
        </p:spPr>
        <p:txBody>
          <a:bodyPr>
            <a:normAutofit/>
          </a:bodyPr>
          <a:lstStyle/>
          <a:p>
            <a:r>
              <a:rPr lang="el-GR" sz="3200" dirty="0" err="1">
                <a:solidFill>
                  <a:schemeClr val="bg1"/>
                </a:solidFill>
                <a:latin typeface="+mn-lt"/>
              </a:rPr>
              <a:t>Διαφορ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έ</a:t>
            </a:r>
            <a:r>
              <a:rPr lang="el-GR" sz="3200" dirty="0">
                <a:solidFill>
                  <a:schemeClr val="bg1"/>
                </a:solidFill>
                <a:latin typeface="+mn-lt"/>
              </a:rPr>
              <a:t>ς και ομοιότητες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1A2E0E-7A86-6A46-B288-B3CF7660B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51818"/>
              </p:ext>
            </p:extLst>
          </p:nvPr>
        </p:nvGraphicFramePr>
        <p:xfrm>
          <a:off x="838200" y="1361168"/>
          <a:ext cx="10515600" cy="5120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325157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05014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Βιολογική παραγωγή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Συμβατική παραγωγή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3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Φυσικές μέθοδοι παραγωγής        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Κοστίζει λιγότερα χρήματα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4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Μη χρήση φυτοφαρμάκων και χημικών ουσιών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Χρησιμοποιεί χημικές ουσίες για να αλλάξει ενάντια στη φύση τη διαδικασία παραγωγής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7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Περισσότερη φροντίδα και εργασία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Μπορεί να είναι επικίνδυνη για το περιβάλλον και τον άνθρωπο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58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Πιο υγιεινή για τον άνθρωπο και το περιβάλλον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392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Ομοιότητες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53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Και οι δυο τρόποι χρησιμοποιούνται για να παράγουν τρόφιμα και προϊόντα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705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Χρειάζονται χειρωνακτική εργασία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86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231" y="188536"/>
            <a:ext cx="29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Βιολογική </a:t>
            </a:r>
            <a:r>
              <a:rPr lang="el-GR" sz="2800" dirty="0" err="1">
                <a:solidFill>
                  <a:schemeClr val="bg1"/>
                </a:solidFill>
              </a:rPr>
              <a:t>παραγωγ</a:t>
            </a:r>
            <a:r>
              <a:rPr lang="en-US" sz="2800" dirty="0">
                <a:solidFill>
                  <a:schemeClr val="bg1"/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391403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AD1-06E7-084F-A7A2-6E67C551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704" y="758952"/>
            <a:ext cx="8061721" cy="923544"/>
          </a:xfrm>
        </p:spPr>
        <p:txBody>
          <a:bodyPr anchor="b">
            <a:normAutofit fontScale="90000"/>
          </a:bodyPr>
          <a:lstStyle/>
          <a:p>
            <a:r>
              <a:rPr lang="el-GR" sz="3400" dirty="0">
                <a:latin typeface="+mn-lt"/>
              </a:rPr>
              <a:t>Πώς ξεχωρίζω τα τρόφιμα και προϊόντα που έχουν παραχθεί με βιολογική παραγωγή; </a:t>
            </a:r>
            <a:endParaRPr lang="en-US" sz="3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B615E-929F-DC4C-82EE-3B3D954D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75" y="2589086"/>
            <a:ext cx="4133217" cy="2755478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40E5-7A2F-9E41-8DF3-2639EA9D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29" y="2467834"/>
            <a:ext cx="4325257" cy="338714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Ψάχνεις για αυτό το σήμα! </a:t>
            </a:r>
          </a:p>
          <a:p>
            <a:pPr>
              <a:lnSpc>
                <a:spcPct val="150000"/>
              </a:lnSpc>
            </a:pPr>
            <a:r>
              <a:rPr lang="el-GR" dirty="0"/>
              <a:t>Το Ευρωπαϊκό Σήμα Βιολογικών Προϊόντων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231" y="188536"/>
            <a:ext cx="2969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Βιολογική </a:t>
            </a:r>
            <a:r>
              <a:rPr lang="el-GR" sz="2800" dirty="0" err="1">
                <a:solidFill>
                  <a:schemeClr val="bg1"/>
                </a:solidFill>
              </a:rPr>
              <a:t>παραγωγ</a:t>
            </a:r>
            <a:r>
              <a:rPr lang="en-US" sz="2800" dirty="0">
                <a:solidFill>
                  <a:schemeClr val="bg1"/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162704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404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 Ας ξεκινήσουμε από την αρχή με το τι σημαίνει «βιολογική»! </vt:lpstr>
      <vt:lpstr>Τι χρειάζεται για να είναι μια παραγωγή βιολογική;</vt:lpstr>
      <vt:lpstr>Τι χρειάζεται για να είναι μια παραγωγή βιολογική;</vt:lpstr>
      <vt:lpstr>Τι χρειάζεται για να είναι μια παραγωγή βιολογική;</vt:lpstr>
      <vt:lpstr>Τι χρειάζεται για να είναι μια παραγωγή βιολογική;</vt:lpstr>
      <vt:lpstr>Τι χρειάζεται για να είναι μια παραγωγή βιολογική;</vt:lpstr>
      <vt:lpstr>Διαφορές και ομοιότητες</vt:lpstr>
      <vt:lpstr>Πώς ξεχωρίζω τα τρόφιμα και προϊόντα που έχουν παραχθεί με βιολογική παραγωγή; </vt:lpstr>
      <vt:lpstr>Μπορείς να βρεις μεγάλη ποικιλία βιολογικών τροφίμων, όπως...</vt:lpstr>
      <vt:lpstr>Είναι τα βιολογικά τρόφιμα και προϊόντα πιο θρεπτικά; 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Μαθαίνω για τη βιολογική παραγωγή</dc:title>
  <dc:creator>Glykeria Psarra</dc:creator>
  <cp:lastModifiedBy>User</cp:lastModifiedBy>
  <cp:revision>95</cp:revision>
  <dcterms:created xsi:type="dcterms:W3CDTF">2019-06-23T11:23:49Z</dcterms:created>
  <dcterms:modified xsi:type="dcterms:W3CDTF">2019-07-19T15:29:34Z</dcterms:modified>
</cp:coreProperties>
</file>