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76" r:id="rId4"/>
    <p:sldId id="282" r:id="rId5"/>
    <p:sldId id="277" r:id="rId6"/>
    <p:sldId id="279" r:id="rId7"/>
    <p:sldId id="278" r:id="rId8"/>
    <p:sldId id="283" r:id="rId9"/>
    <p:sldId id="267" r:id="rId10"/>
    <p:sldId id="284" r:id="rId11"/>
    <p:sldId id="265" r:id="rId12"/>
    <p:sldId id="280" r:id="rId13"/>
    <p:sldId id="268" r:id="rId14"/>
    <p:sldId id="281" r:id="rId15"/>
    <p:sldId id="28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ykeria Psarra" initials="G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FF250"/>
    <a:srgbClr val="003300"/>
    <a:srgbClr val="66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Μεσαίο στυλ 1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1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8AD282C-2843-45B0-82F1-46918089A0F0}"/>
    <pc:docChg chg="modSld">
      <pc:chgData name="" userId="" providerId="" clId="Web-{88AD282C-2843-45B0-82F1-46918089A0F0}" dt="2019-07-15T06:25:23.520" v="23" actId="1076"/>
      <pc:docMkLst>
        <pc:docMk/>
      </pc:docMkLst>
      <pc:sldChg chg="addSp delSp modSp">
        <pc:chgData name="" userId="" providerId="" clId="Web-{88AD282C-2843-45B0-82F1-46918089A0F0}" dt="2019-07-15T06:25:23.520" v="23" actId="1076"/>
        <pc:sldMkLst>
          <pc:docMk/>
          <pc:sldMk cId="4223284570" sldId="285"/>
        </pc:sldMkLst>
        <pc:spChg chg="mod">
          <ac:chgData name="" userId="" providerId="" clId="Web-{88AD282C-2843-45B0-82F1-46918089A0F0}" dt="2019-07-15T06:25:23.520" v="23" actId="1076"/>
          <ac:spMkLst>
            <pc:docMk/>
            <pc:sldMk cId="4223284570" sldId="285"/>
            <ac:spMk id="2" creationId="{04D8EA79-41AC-4803-ADCD-B18B792B5D9F}"/>
          </ac:spMkLst>
        </pc:spChg>
        <pc:spChg chg="mod">
          <ac:chgData name="" userId="" providerId="" clId="Web-{88AD282C-2843-45B0-82F1-46918089A0F0}" dt="2019-07-15T06:25:17.488" v="22" actId="14100"/>
          <ac:spMkLst>
            <pc:docMk/>
            <pc:sldMk cId="4223284570" sldId="285"/>
            <ac:spMk id="3" creationId="{C18A3398-0DEC-4B9C-A63D-ED93E7073102}"/>
          </ac:spMkLst>
        </pc:spChg>
        <pc:spChg chg="del">
          <ac:chgData name="" userId="" providerId="" clId="Web-{88AD282C-2843-45B0-82F1-46918089A0F0}" dt="2019-07-15T06:24:17.596" v="11"/>
          <ac:spMkLst>
            <pc:docMk/>
            <pc:sldMk cId="4223284570" sldId="285"/>
            <ac:spMk id="5" creationId="{818F9F24-CCF7-3C4E-9535-34C6D4D64D56}"/>
          </ac:spMkLst>
        </pc:spChg>
        <pc:picChg chg="del">
          <ac:chgData name="" userId="" providerId="" clId="Web-{88AD282C-2843-45B0-82F1-46918089A0F0}" dt="2019-07-15T06:24:18.377" v="12"/>
          <ac:picMkLst>
            <pc:docMk/>
            <pc:sldMk cId="4223284570" sldId="285"/>
            <ac:picMk id="4" creationId="{00000000-0000-0000-0000-000000000000}"/>
          </ac:picMkLst>
        </pc:picChg>
        <pc:picChg chg="add mod">
          <ac:chgData name="" userId="" providerId="" clId="Web-{88AD282C-2843-45B0-82F1-46918089A0F0}" dt="2019-07-15T06:25:10.566" v="21" actId="1076"/>
          <ac:picMkLst>
            <pc:docMk/>
            <pc:sldMk cId="4223284570" sldId="285"/>
            <ac:picMk id="6" creationId="{12522175-8EA0-4A84-B974-9961ACBC6075}"/>
          </ac:picMkLst>
        </pc:picChg>
      </pc:sldChg>
    </pc:docChg>
  </pc:docChgLst>
  <pc:docChgLst>
    <pc:chgData clId="Web-{7C8E243B-EA90-41EC-9A2D-37CC9AD5276D}"/>
    <pc:docChg chg="addSld modSld">
      <pc:chgData name="" userId="" providerId="" clId="Web-{7C8E243B-EA90-41EC-9A2D-37CC9AD5276D}" dt="2019-07-09T11:11:57.312" v="361" actId="20577"/>
      <pc:docMkLst>
        <pc:docMk/>
      </pc:docMkLst>
      <pc:sldChg chg="modSp addCm">
        <pc:chgData name="" userId="" providerId="" clId="Web-{7C8E243B-EA90-41EC-9A2D-37CC9AD5276D}" dt="2019-07-09T10:51:24.057" v="120"/>
        <pc:sldMkLst>
          <pc:docMk/>
          <pc:sldMk cId="1002617548" sldId="276"/>
        </pc:sldMkLst>
        <pc:spChg chg="mod">
          <ac:chgData name="" userId="" providerId="" clId="Web-{7C8E243B-EA90-41EC-9A2D-37CC9AD5276D}" dt="2019-07-09T10:51:18.432" v="118" actId="20577"/>
          <ac:spMkLst>
            <pc:docMk/>
            <pc:sldMk cId="1002617548" sldId="276"/>
            <ac:spMk id="3" creationId="{FE775E69-3549-CC44-8E0D-080073A0D425}"/>
          </ac:spMkLst>
        </pc:spChg>
      </pc:sldChg>
      <pc:sldChg chg="modSp new">
        <pc:chgData name="" userId="" providerId="" clId="Web-{7C8E243B-EA90-41EC-9A2D-37CC9AD5276D}" dt="2019-07-09T11:11:57.312" v="360" actId="20577"/>
        <pc:sldMkLst>
          <pc:docMk/>
          <pc:sldMk cId="4223284570" sldId="285"/>
        </pc:sldMkLst>
        <pc:spChg chg="mod">
          <ac:chgData name="" userId="" providerId="" clId="Web-{7C8E243B-EA90-41EC-9A2D-37CC9AD5276D}" dt="2019-07-09T10:47:26.866" v="16" actId="20577"/>
          <ac:spMkLst>
            <pc:docMk/>
            <pc:sldMk cId="4223284570" sldId="285"/>
            <ac:spMk id="2" creationId="{04D8EA79-41AC-4803-ADCD-B18B792B5D9F}"/>
          </ac:spMkLst>
        </pc:spChg>
        <pc:spChg chg="mod">
          <ac:chgData name="" userId="" providerId="" clId="Web-{7C8E243B-EA90-41EC-9A2D-37CC9AD5276D}" dt="2019-07-09T11:11:57.312" v="360" actId="20577"/>
          <ac:spMkLst>
            <pc:docMk/>
            <pc:sldMk cId="4223284570" sldId="285"/>
            <ac:spMk id="3" creationId="{C18A3398-0DEC-4B9C-A63D-ED93E7073102}"/>
          </ac:spMkLst>
        </pc:spChg>
      </pc:sldChg>
    </pc:docChg>
  </pc:docChgLst>
  <pc:docChgLst>
    <pc:chgData clId="Web-{1487AF48-8BEB-42F5-BBAF-5B93D99771C2}"/>
    <pc:docChg chg="modSld">
      <pc:chgData name="" userId="" providerId="" clId="Web-{1487AF48-8BEB-42F5-BBAF-5B93D99771C2}" dt="2019-07-09T11:47:09.473" v="39" actId="20577"/>
      <pc:docMkLst>
        <pc:docMk/>
      </pc:docMkLst>
      <pc:sldChg chg="modSp">
        <pc:chgData name="" userId="" providerId="" clId="Web-{1487AF48-8BEB-42F5-BBAF-5B93D99771C2}" dt="2019-07-09T11:47:09.457" v="38" actId="20577"/>
        <pc:sldMkLst>
          <pc:docMk/>
          <pc:sldMk cId="4223284570" sldId="285"/>
        </pc:sldMkLst>
        <pc:spChg chg="mod">
          <ac:chgData name="" userId="" providerId="" clId="Web-{1487AF48-8BEB-42F5-BBAF-5B93D99771C2}" dt="2019-07-09T11:47:09.457" v="38" actId="20577"/>
          <ac:spMkLst>
            <pc:docMk/>
            <pc:sldMk cId="4223284570" sldId="285"/>
            <ac:spMk id="3" creationId="{C18A3398-0DEC-4B9C-A63D-ED93E7073102}"/>
          </ac:spMkLst>
        </pc:spChg>
      </pc:sldChg>
    </pc:docChg>
  </pc:docChgLst>
  <pc:docChgLst>
    <pc:chgData clId="Web-{DDDBDB36-A876-4D44-96C4-5B71D541BE50}"/>
    <pc:docChg chg="modSld">
      <pc:chgData name="" userId="" providerId="" clId="Web-{DDDBDB36-A876-4D44-96C4-5B71D541BE50}" dt="2019-07-09T11:26:25.794" v="183" actId="20577"/>
      <pc:docMkLst>
        <pc:docMk/>
      </pc:docMkLst>
      <pc:sldChg chg="modSp">
        <pc:chgData name="" userId="" providerId="" clId="Web-{DDDBDB36-A876-4D44-96C4-5B71D541BE50}" dt="2019-07-09T11:26:25.779" v="182" actId="20577"/>
        <pc:sldMkLst>
          <pc:docMk/>
          <pc:sldMk cId="4223284570" sldId="285"/>
        </pc:sldMkLst>
        <pc:spChg chg="mod">
          <ac:chgData name="" userId="" providerId="" clId="Web-{DDDBDB36-A876-4D44-96C4-5B71D541BE50}" dt="2019-07-09T11:26:25.779" v="182" actId="20577"/>
          <ac:spMkLst>
            <pc:docMk/>
            <pc:sldMk cId="4223284570" sldId="285"/>
            <ac:spMk id="3" creationId="{C18A3398-0DEC-4B9C-A63D-ED93E707310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E983-D229-964C-B5AE-0FD8210D4580}" type="doc">
      <dgm:prSet loTypeId="urn:microsoft.com/office/officeart/2005/8/layout/arrow2" loCatId="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F17A3EE-000E-924F-A2CF-088A618B33A0}">
      <dgm:prSet phldrT="[Text]" custT="1"/>
      <dgm:spPr/>
      <dgm:t>
        <a:bodyPr/>
        <a:lstStyle/>
        <a:p>
          <a:r>
            <a:rPr lang="el-GR" sz="1600" dirty="0"/>
            <a:t>- Παραλαβή των καρπών της ελιάς</a:t>
          </a:r>
        </a:p>
        <a:p>
          <a:r>
            <a:rPr lang="el-GR" sz="1600" dirty="0"/>
            <a:t>- Καθάρισμα των φύλλων από τον καρπό. </a:t>
          </a:r>
        </a:p>
      </dgm:t>
    </dgm:pt>
    <dgm:pt modelId="{8F8588C8-A8B3-3D4D-8060-AC0F29B336E9}" type="parTrans" cxnId="{B148AE22-052C-E142-BB2F-934F3C40BCEF}">
      <dgm:prSet/>
      <dgm:spPr/>
      <dgm:t>
        <a:bodyPr/>
        <a:lstStyle/>
        <a:p>
          <a:endParaRPr lang="en-US"/>
        </a:p>
      </dgm:t>
    </dgm:pt>
    <dgm:pt modelId="{5794DFFE-86CE-1A43-BD97-C0F6BC5ED66A}" type="sibTrans" cxnId="{B148AE22-052C-E142-BB2F-934F3C40BCEF}">
      <dgm:prSet/>
      <dgm:spPr/>
      <dgm:t>
        <a:bodyPr/>
        <a:lstStyle/>
        <a:p>
          <a:endParaRPr lang="en-US"/>
        </a:p>
      </dgm:t>
    </dgm:pt>
    <dgm:pt modelId="{0B5A56DE-90C2-8F42-8C19-F392B8E75028}">
      <dgm:prSet phldrT="[Text]" custT="1"/>
      <dgm:spPr/>
      <dgm:t>
        <a:bodyPr/>
        <a:lstStyle/>
        <a:p>
          <a:r>
            <a:rPr lang="el" sz="1600" b="0" i="0" dirty="0"/>
            <a:t>Πλύσιμο των καρπών</a:t>
          </a:r>
          <a:endParaRPr lang="en-US" sz="1600" dirty="0"/>
        </a:p>
      </dgm:t>
    </dgm:pt>
    <dgm:pt modelId="{31D1A2E1-87FC-4549-88ED-93C2AB3672D8}" type="parTrans" cxnId="{B0C73976-D3CF-094F-B68E-41389CA02628}">
      <dgm:prSet/>
      <dgm:spPr/>
      <dgm:t>
        <a:bodyPr/>
        <a:lstStyle/>
        <a:p>
          <a:endParaRPr lang="en-US"/>
        </a:p>
      </dgm:t>
    </dgm:pt>
    <dgm:pt modelId="{7BD3FDE3-D833-1649-879A-0109211B67B0}" type="sibTrans" cxnId="{B0C73976-D3CF-094F-B68E-41389CA02628}">
      <dgm:prSet/>
      <dgm:spPr/>
      <dgm:t>
        <a:bodyPr/>
        <a:lstStyle/>
        <a:p>
          <a:endParaRPr lang="en-US"/>
        </a:p>
      </dgm:t>
    </dgm:pt>
    <dgm:pt modelId="{C6313424-FF99-E147-A6A8-0033648FF7E9}">
      <dgm:prSet phldrT="[Text]" custT="1"/>
      <dgm:spPr/>
      <dgm:t>
        <a:bodyPr/>
        <a:lstStyle/>
        <a:p>
          <a:r>
            <a:rPr lang="el" sz="1600" b="0" i="0" dirty="0"/>
            <a:t>Σπάσιμο και άλεση των καρπών καρπός με την χρήση μηχανικών σφυριών (παλιότερα μυλόπετρες). </a:t>
          </a:r>
          <a:endParaRPr lang="en-US" sz="1600" dirty="0"/>
        </a:p>
      </dgm:t>
    </dgm:pt>
    <dgm:pt modelId="{4CFC4318-53BF-5741-91DF-8F40C7DD6FE0}" type="parTrans" cxnId="{667A2B14-603D-F745-8C8D-A1A493283AFA}">
      <dgm:prSet/>
      <dgm:spPr/>
      <dgm:t>
        <a:bodyPr/>
        <a:lstStyle/>
        <a:p>
          <a:endParaRPr lang="en-US"/>
        </a:p>
      </dgm:t>
    </dgm:pt>
    <dgm:pt modelId="{262C0FB3-4C00-0641-8F92-FCF0C0E540C8}" type="sibTrans" cxnId="{667A2B14-603D-F745-8C8D-A1A493283AFA}">
      <dgm:prSet/>
      <dgm:spPr/>
      <dgm:t>
        <a:bodyPr/>
        <a:lstStyle/>
        <a:p>
          <a:endParaRPr lang="en-US"/>
        </a:p>
      </dgm:t>
    </dgm:pt>
    <dgm:pt modelId="{9CCE52CD-0EB1-7B4B-809F-5256706C685E}">
      <dgm:prSet phldrT="[Text]"/>
      <dgm:spPr/>
      <dgm:t>
        <a:bodyPr/>
        <a:lstStyle/>
        <a:p>
          <a:r>
            <a:rPr lang="el" b="0" i="0" dirty="0"/>
            <a:t>-Φυγοκεντριστήρας, μηχάνημα όπου ξεχωρίζεται  ο πυρήνας (κουκούτσι) </a:t>
          </a:r>
        </a:p>
        <a:p>
          <a:r>
            <a:rPr lang="el" b="0" i="0" dirty="0"/>
            <a:t>- Λάδι, νερό και ψίχα είναι τα τρία υλικά που βγαίνουν από το μηχάνημα.</a:t>
          </a:r>
          <a:endParaRPr lang="en-US" dirty="0"/>
        </a:p>
      </dgm:t>
    </dgm:pt>
    <dgm:pt modelId="{84B4B021-2D7A-6A4C-B080-5AE59A758857}" type="parTrans" cxnId="{B68DA524-CFB0-9449-9E54-3DD4C2EA67DB}">
      <dgm:prSet/>
      <dgm:spPr/>
      <dgm:t>
        <a:bodyPr/>
        <a:lstStyle/>
        <a:p>
          <a:endParaRPr lang="en-US"/>
        </a:p>
      </dgm:t>
    </dgm:pt>
    <dgm:pt modelId="{CB3C535B-576B-2D44-B403-EE7AB186D040}" type="sibTrans" cxnId="{B68DA524-CFB0-9449-9E54-3DD4C2EA67DB}">
      <dgm:prSet/>
      <dgm:spPr/>
      <dgm:t>
        <a:bodyPr/>
        <a:lstStyle/>
        <a:p>
          <a:endParaRPr lang="en-US"/>
        </a:p>
      </dgm:t>
    </dgm:pt>
    <dgm:pt modelId="{AEF81317-02A2-A147-86A2-4B59DA649BCC}">
      <dgm:prSet/>
      <dgm:spPr/>
      <dgm:t>
        <a:bodyPr/>
        <a:lstStyle/>
        <a:p>
          <a:r>
            <a:rPr lang="el" b="0" i="0" u="none" dirty="0"/>
            <a:t>- Παραλαβή του ελαιόλαδου από την ελαιοζύμη</a:t>
          </a:r>
        </a:p>
        <a:p>
          <a:r>
            <a:rPr lang="el" b="0" i="0" u="none" dirty="0"/>
            <a:t>- Καθαρισμός του ελαιόλαδου από νερό και άλλες ουσίες</a:t>
          </a:r>
        </a:p>
        <a:p>
          <a:endParaRPr lang="en-US" dirty="0"/>
        </a:p>
      </dgm:t>
    </dgm:pt>
    <dgm:pt modelId="{45398F9C-E342-5C46-94C1-17291514C8CA}" type="parTrans" cxnId="{98BC214A-81F8-6941-91EC-CE3627D5B038}">
      <dgm:prSet/>
      <dgm:spPr/>
      <dgm:t>
        <a:bodyPr/>
        <a:lstStyle/>
        <a:p>
          <a:endParaRPr lang="en-US"/>
        </a:p>
      </dgm:t>
    </dgm:pt>
    <dgm:pt modelId="{32A53163-E34B-2249-8B5B-472D85444248}" type="sibTrans" cxnId="{98BC214A-81F8-6941-91EC-CE3627D5B038}">
      <dgm:prSet/>
      <dgm:spPr/>
      <dgm:t>
        <a:bodyPr/>
        <a:lstStyle/>
        <a:p>
          <a:endParaRPr lang="en-US"/>
        </a:p>
      </dgm:t>
    </dgm:pt>
    <dgm:pt modelId="{D2AF9EC1-5DF2-5B45-9CCE-806F6996A665}">
      <dgm:prSet/>
      <dgm:spPr/>
      <dgm:t>
        <a:bodyPr/>
        <a:lstStyle/>
        <a:p>
          <a:endParaRPr lang="en-US"/>
        </a:p>
      </dgm:t>
    </dgm:pt>
    <dgm:pt modelId="{7F48F173-4532-9446-9910-2F520421207E}" type="parTrans" cxnId="{01E34A1B-4928-6A43-A74B-AA78919807E9}">
      <dgm:prSet/>
      <dgm:spPr/>
      <dgm:t>
        <a:bodyPr/>
        <a:lstStyle/>
        <a:p>
          <a:endParaRPr lang="en-US"/>
        </a:p>
      </dgm:t>
    </dgm:pt>
    <dgm:pt modelId="{C20D7186-285E-7E4A-81F9-C9B7611AC9A0}" type="sibTrans" cxnId="{01E34A1B-4928-6A43-A74B-AA78919807E9}">
      <dgm:prSet/>
      <dgm:spPr/>
      <dgm:t>
        <a:bodyPr/>
        <a:lstStyle/>
        <a:p>
          <a:endParaRPr lang="en-US"/>
        </a:p>
      </dgm:t>
    </dgm:pt>
    <dgm:pt modelId="{DA4DEEE2-D805-D84D-AD4D-F0B85AB0F5E7}" type="pres">
      <dgm:prSet presAssocID="{1512E983-D229-964C-B5AE-0FD8210D45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94F06-1604-8A4E-BFE0-1BB6E6AD610C}" type="pres">
      <dgm:prSet presAssocID="{1512E983-D229-964C-B5AE-0FD8210D4580}" presName="arrow" presStyleLbl="bgShp" presStyleIdx="0" presStyleCnt="1"/>
      <dgm:spPr/>
    </dgm:pt>
    <dgm:pt modelId="{42633FB3-E737-354D-A549-78EC1F873BCD}" type="pres">
      <dgm:prSet presAssocID="{1512E983-D229-964C-B5AE-0FD8210D4580}" presName="arrowDiagram5" presStyleCnt="0"/>
      <dgm:spPr/>
    </dgm:pt>
    <dgm:pt modelId="{61042004-E66F-5E49-ADA4-6303DD680AE4}" type="pres">
      <dgm:prSet presAssocID="{7F17A3EE-000E-924F-A2CF-088A618B33A0}" presName="bullet5a" presStyleLbl="node1" presStyleIdx="0" presStyleCnt="5"/>
      <dgm:spPr/>
    </dgm:pt>
    <dgm:pt modelId="{C0EA8EE2-75D1-2640-9ED0-F822DF681CB3}" type="pres">
      <dgm:prSet presAssocID="{7F17A3EE-000E-924F-A2CF-088A618B33A0}" presName="textBox5a" presStyleLbl="revTx" presStyleIdx="0" presStyleCnt="5" custScaleX="288488" custScaleY="42448" custLinFactNeighborX="27714" custLinFactNeighborY="-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FEA2-FA4F-ED42-9FED-AB96BCFC5E10}" type="pres">
      <dgm:prSet presAssocID="{0B5A56DE-90C2-8F42-8C19-F392B8E75028}" presName="bullet5b" presStyleLbl="node1" presStyleIdx="1" presStyleCnt="5"/>
      <dgm:spPr/>
    </dgm:pt>
    <dgm:pt modelId="{E6F8FD27-3856-9342-B82C-BC41088CF6DD}" type="pres">
      <dgm:prSet presAssocID="{0B5A56DE-90C2-8F42-8C19-F392B8E7502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242A2-846B-AE45-91D3-CA4A9A7B6370}" type="pres">
      <dgm:prSet presAssocID="{C6313424-FF99-E147-A6A8-0033648FF7E9}" presName="bullet5c" presStyleLbl="node1" presStyleIdx="2" presStyleCnt="5"/>
      <dgm:spPr/>
    </dgm:pt>
    <dgm:pt modelId="{8F6450CD-4B0B-0940-ABC2-FAB6956E8096}" type="pres">
      <dgm:prSet presAssocID="{C6313424-FF99-E147-A6A8-0033648FF7E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17907-B74F-134A-ABC3-5B00EF5BB8C2}" type="pres">
      <dgm:prSet presAssocID="{9CCE52CD-0EB1-7B4B-809F-5256706C685E}" presName="bullet5d" presStyleLbl="node1" presStyleIdx="3" presStyleCnt="5"/>
      <dgm:spPr/>
    </dgm:pt>
    <dgm:pt modelId="{DC2C1964-19B4-F34E-88F6-79E32C5D8385}" type="pres">
      <dgm:prSet presAssocID="{9CCE52CD-0EB1-7B4B-809F-5256706C685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8778D-E8DF-CF4A-AEF8-7530AC1C3065}" type="pres">
      <dgm:prSet presAssocID="{AEF81317-02A2-A147-86A2-4B59DA649BCC}" presName="bullet5e" presStyleLbl="node1" presStyleIdx="4" presStyleCnt="5"/>
      <dgm:spPr/>
    </dgm:pt>
    <dgm:pt modelId="{A2A242D5-8C62-3B41-8B54-50C8DC531A48}" type="pres">
      <dgm:prSet presAssocID="{AEF81317-02A2-A147-86A2-4B59DA649BC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34A1B-4928-6A43-A74B-AA78919807E9}" srcId="{1512E983-D229-964C-B5AE-0FD8210D4580}" destId="{D2AF9EC1-5DF2-5B45-9CCE-806F6996A665}" srcOrd="5" destOrd="0" parTransId="{7F48F173-4532-9446-9910-2F520421207E}" sibTransId="{C20D7186-285E-7E4A-81F9-C9B7611AC9A0}"/>
    <dgm:cxn modelId="{145040EC-2CE3-6C40-A103-5BD7C911BCD1}" type="presOf" srcId="{9CCE52CD-0EB1-7B4B-809F-5256706C685E}" destId="{DC2C1964-19B4-F34E-88F6-79E32C5D8385}" srcOrd="0" destOrd="0" presId="urn:microsoft.com/office/officeart/2005/8/layout/arrow2"/>
    <dgm:cxn modelId="{FF1F5D5C-D872-504C-9ED3-168A1E62B434}" type="presOf" srcId="{1512E983-D229-964C-B5AE-0FD8210D4580}" destId="{DA4DEEE2-D805-D84D-AD4D-F0B85AB0F5E7}" srcOrd="0" destOrd="0" presId="urn:microsoft.com/office/officeart/2005/8/layout/arrow2"/>
    <dgm:cxn modelId="{24A4BC43-A3A2-C347-A3DC-E4A009656173}" type="presOf" srcId="{C6313424-FF99-E147-A6A8-0033648FF7E9}" destId="{8F6450CD-4B0B-0940-ABC2-FAB6956E8096}" srcOrd="0" destOrd="0" presId="urn:microsoft.com/office/officeart/2005/8/layout/arrow2"/>
    <dgm:cxn modelId="{C6BF32CD-E13D-9D4F-8449-2688CA1A2A8E}" type="presOf" srcId="{7F17A3EE-000E-924F-A2CF-088A618B33A0}" destId="{C0EA8EE2-75D1-2640-9ED0-F822DF681CB3}" srcOrd="0" destOrd="0" presId="urn:microsoft.com/office/officeart/2005/8/layout/arrow2"/>
    <dgm:cxn modelId="{98BC214A-81F8-6941-91EC-CE3627D5B038}" srcId="{1512E983-D229-964C-B5AE-0FD8210D4580}" destId="{AEF81317-02A2-A147-86A2-4B59DA649BCC}" srcOrd="4" destOrd="0" parTransId="{45398F9C-E342-5C46-94C1-17291514C8CA}" sibTransId="{32A53163-E34B-2249-8B5B-472D85444248}"/>
    <dgm:cxn modelId="{B68DA524-CFB0-9449-9E54-3DD4C2EA67DB}" srcId="{1512E983-D229-964C-B5AE-0FD8210D4580}" destId="{9CCE52CD-0EB1-7B4B-809F-5256706C685E}" srcOrd="3" destOrd="0" parTransId="{84B4B021-2D7A-6A4C-B080-5AE59A758857}" sibTransId="{CB3C535B-576B-2D44-B403-EE7AB186D040}"/>
    <dgm:cxn modelId="{B148AE22-052C-E142-BB2F-934F3C40BCEF}" srcId="{1512E983-D229-964C-B5AE-0FD8210D4580}" destId="{7F17A3EE-000E-924F-A2CF-088A618B33A0}" srcOrd="0" destOrd="0" parTransId="{8F8588C8-A8B3-3D4D-8060-AC0F29B336E9}" sibTransId="{5794DFFE-86CE-1A43-BD97-C0F6BC5ED66A}"/>
    <dgm:cxn modelId="{41F9C4F0-76B9-494E-8B29-71CB1650C96E}" type="presOf" srcId="{0B5A56DE-90C2-8F42-8C19-F392B8E75028}" destId="{E6F8FD27-3856-9342-B82C-BC41088CF6DD}" srcOrd="0" destOrd="0" presId="urn:microsoft.com/office/officeart/2005/8/layout/arrow2"/>
    <dgm:cxn modelId="{667A2B14-603D-F745-8C8D-A1A493283AFA}" srcId="{1512E983-D229-964C-B5AE-0FD8210D4580}" destId="{C6313424-FF99-E147-A6A8-0033648FF7E9}" srcOrd="2" destOrd="0" parTransId="{4CFC4318-53BF-5741-91DF-8F40C7DD6FE0}" sibTransId="{262C0FB3-4C00-0641-8F92-FCF0C0E540C8}"/>
    <dgm:cxn modelId="{B0C73976-D3CF-094F-B68E-41389CA02628}" srcId="{1512E983-D229-964C-B5AE-0FD8210D4580}" destId="{0B5A56DE-90C2-8F42-8C19-F392B8E75028}" srcOrd="1" destOrd="0" parTransId="{31D1A2E1-87FC-4549-88ED-93C2AB3672D8}" sibTransId="{7BD3FDE3-D833-1649-879A-0109211B67B0}"/>
    <dgm:cxn modelId="{7115C3DA-E0EA-BA44-919D-C617C8046D3D}" type="presOf" srcId="{AEF81317-02A2-A147-86A2-4B59DA649BCC}" destId="{A2A242D5-8C62-3B41-8B54-50C8DC531A48}" srcOrd="0" destOrd="0" presId="urn:microsoft.com/office/officeart/2005/8/layout/arrow2"/>
    <dgm:cxn modelId="{947D15DF-D807-1F43-AD51-A281D04A8D2C}" type="presParOf" srcId="{DA4DEEE2-D805-D84D-AD4D-F0B85AB0F5E7}" destId="{D3194F06-1604-8A4E-BFE0-1BB6E6AD610C}" srcOrd="0" destOrd="0" presId="urn:microsoft.com/office/officeart/2005/8/layout/arrow2"/>
    <dgm:cxn modelId="{A966E312-E9A0-3A49-A0D9-B06C115034E1}" type="presParOf" srcId="{DA4DEEE2-D805-D84D-AD4D-F0B85AB0F5E7}" destId="{42633FB3-E737-354D-A549-78EC1F873BCD}" srcOrd="1" destOrd="0" presId="urn:microsoft.com/office/officeart/2005/8/layout/arrow2"/>
    <dgm:cxn modelId="{CE97E190-051D-DF47-8857-FD45341CACA4}" type="presParOf" srcId="{42633FB3-E737-354D-A549-78EC1F873BCD}" destId="{61042004-E66F-5E49-ADA4-6303DD680AE4}" srcOrd="0" destOrd="0" presId="urn:microsoft.com/office/officeart/2005/8/layout/arrow2"/>
    <dgm:cxn modelId="{400D191D-A0A2-C94F-8194-CA8D375DC633}" type="presParOf" srcId="{42633FB3-E737-354D-A549-78EC1F873BCD}" destId="{C0EA8EE2-75D1-2640-9ED0-F822DF681CB3}" srcOrd="1" destOrd="0" presId="urn:microsoft.com/office/officeart/2005/8/layout/arrow2"/>
    <dgm:cxn modelId="{E4CD1322-98CD-684B-AA40-650A71D9DB07}" type="presParOf" srcId="{42633FB3-E737-354D-A549-78EC1F873BCD}" destId="{1A25FEA2-FA4F-ED42-9FED-AB96BCFC5E10}" srcOrd="2" destOrd="0" presId="urn:microsoft.com/office/officeart/2005/8/layout/arrow2"/>
    <dgm:cxn modelId="{DA439D45-B589-7C4A-8569-BB86265648CF}" type="presParOf" srcId="{42633FB3-E737-354D-A549-78EC1F873BCD}" destId="{E6F8FD27-3856-9342-B82C-BC41088CF6DD}" srcOrd="3" destOrd="0" presId="urn:microsoft.com/office/officeart/2005/8/layout/arrow2"/>
    <dgm:cxn modelId="{19767F40-A3E3-DB4A-8015-45CC227A864B}" type="presParOf" srcId="{42633FB3-E737-354D-A549-78EC1F873BCD}" destId="{777242A2-846B-AE45-91D3-CA4A9A7B6370}" srcOrd="4" destOrd="0" presId="urn:microsoft.com/office/officeart/2005/8/layout/arrow2"/>
    <dgm:cxn modelId="{81FCA05B-690C-EC4D-ABE9-324F443FD4C5}" type="presParOf" srcId="{42633FB3-E737-354D-A549-78EC1F873BCD}" destId="{8F6450CD-4B0B-0940-ABC2-FAB6956E8096}" srcOrd="5" destOrd="0" presId="urn:microsoft.com/office/officeart/2005/8/layout/arrow2"/>
    <dgm:cxn modelId="{90CBFCAA-4922-884A-A566-AAFEDAACCE36}" type="presParOf" srcId="{42633FB3-E737-354D-A549-78EC1F873BCD}" destId="{B1D17907-B74F-134A-ABC3-5B00EF5BB8C2}" srcOrd="6" destOrd="0" presId="urn:microsoft.com/office/officeart/2005/8/layout/arrow2"/>
    <dgm:cxn modelId="{E2A28310-49DC-D945-B6DE-4F78CEEE1EC8}" type="presParOf" srcId="{42633FB3-E737-354D-A549-78EC1F873BCD}" destId="{DC2C1964-19B4-F34E-88F6-79E32C5D8385}" srcOrd="7" destOrd="0" presId="urn:microsoft.com/office/officeart/2005/8/layout/arrow2"/>
    <dgm:cxn modelId="{6C5D50F3-6F3C-664C-AE81-2153E5C47487}" type="presParOf" srcId="{42633FB3-E737-354D-A549-78EC1F873BCD}" destId="{B7F8778D-E8DF-CF4A-AEF8-7530AC1C3065}" srcOrd="8" destOrd="0" presId="urn:microsoft.com/office/officeart/2005/8/layout/arrow2"/>
    <dgm:cxn modelId="{063D592E-9CB3-D245-8588-53DC2128616D}" type="presParOf" srcId="{42633FB3-E737-354D-A549-78EC1F873BCD}" destId="{A2A242D5-8C62-3B41-8B54-50C8DC531A4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94F06-1604-8A4E-BFE0-1BB6E6AD610C}">
      <dsp:nvSpPr>
        <dsp:cNvPr id="0" name=""/>
        <dsp:cNvSpPr/>
      </dsp:nvSpPr>
      <dsp:spPr>
        <a:xfrm>
          <a:off x="857557" y="0"/>
          <a:ext cx="10210662" cy="63816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42004-E66F-5E49-ADA4-6303DD680AE4}">
      <dsp:nvSpPr>
        <dsp:cNvPr id="0" name=""/>
        <dsp:cNvSpPr/>
      </dsp:nvSpPr>
      <dsp:spPr>
        <a:xfrm>
          <a:off x="1863307" y="4745405"/>
          <a:ext cx="234845" cy="23484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EA8EE2-75D1-2640-9ED0-F822DF681CB3}">
      <dsp:nvSpPr>
        <dsp:cNvPr id="0" name=""/>
        <dsp:cNvSpPr/>
      </dsp:nvSpPr>
      <dsp:spPr>
        <a:xfrm>
          <a:off x="1090827" y="5040395"/>
          <a:ext cx="3858806" cy="64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- Παραλαβή των καρπών της ελιάς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- Καθάρισμα των φύλλων από τον καρπό. </a:t>
          </a:r>
        </a:p>
      </dsp:txBody>
      <dsp:txXfrm>
        <a:off x="1090827" y="5040395"/>
        <a:ext cx="3858806" cy="644715"/>
      </dsp:txXfrm>
    </dsp:sp>
    <dsp:sp modelId="{1A25FEA2-FA4F-ED42-9FED-AB96BCFC5E10}">
      <dsp:nvSpPr>
        <dsp:cNvPr id="0" name=""/>
        <dsp:cNvSpPr/>
      </dsp:nvSpPr>
      <dsp:spPr>
        <a:xfrm>
          <a:off x="3134535" y="3523954"/>
          <a:ext cx="367583" cy="36758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F8FD27-3856-9342-B82C-BC41088CF6DD}">
      <dsp:nvSpPr>
        <dsp:cNvPr id="0" name=""/>
        <dsp:cNvSpPr/>
      </dsp:nvSpPr>
      <dsp:spPr>
        <a:xfrm>
          <a:off x="3318327" y="3707746"/>
          <a:ext cx="1694969" cy="267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7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kern="1200" dirty="0"/>
            <a:t>Πλύσιμο των καρπών</a:t>
          </a:r>
          <a:endParaRPr lang="en-US" sz="1600" kern="1200" dirty="0"/>
        </a:p>
      </dsp:txBody>
      <dsp:txXfrm>
        <a:off x="3318327" y="3707746"/>
        <a:ext cx="1694969" cy="2673917"/>
      </dsp:txXfrm>
    </dsp:sp>
    <dsp:sp modelId="{777242A2-846B-AE45-91D3-CA4A9A7B6370}">
      <dsp:nvSpPr>
        <dsp:cNvPr id="0" name=""/>
        <dsp:cNvSpPr/>
      </dsp:nvSpPr>
      <dsp:spPr>
        <a:xfrm>
          <a:off x="4768241" y="2550112"/>
          <a:ext cx="490111" cy="49011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6450CD-4B0B-0940-ABC2-FAB6956E8096}">
      <dsp:nvSpPr>
        <dsp:cNvPr id="0" name=""/>
        <dsp:cNvSpPr/>
      </dsp:nvSpPr>
      <dsp:spPr>
        <a:xfrm>
          <a:off x="5013297" y="2795168"/>
          <a:ext cx="1970657" cy="358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70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kern="1200" dirty="0"/>
            <a:t>Σπάσιμο και άλεση των καρπών καρπός με την χρήση μηχανικών σφυριών (παλιότερα μυλόπετρες). </a:t>
          </a:r>
          <a:endParaRPr lang="en-US" sz="1600" kern="1200" dirty="0"/>
        </a:p>
      </dsp:txBody>
      <dsp:txXfrm>
        <a:off x="5013297" y="2795168"/>
        <a:ext cx="1970657" cy="3586495"/>
      </dsp:txXfrm>
    </dsp:sp>
    <dsp:sp modelId="{B1D17907-B74F-134A-ABC3-5B00EF5BB8C2}">
      <dsp:nvSpPr>
        <dsp:cNvPr id="0" name=""/>
        <dsp:cNvSpPr/>
      </dsp:nvSpPr>
      <dsp:spPr>
        <a:xfrm>
          <a:off x="6667424" y="1789418"/>
          <a:ext cx="633061" cy="63306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2C1964-19B4-F34E-88F6-79E32C5D8385}">
      <dsp:nvSpPr>
        <dsp:cNvPr id="0" name=""/>
        <dsp:cNvSpPr/>
      </dsp:nvSpPr>
      <dsp:spPr>
        <a:xfrm>
          <a:off x="6983955" y="2105949"/>
          <a:ext cx="2042132" cy="427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kern="1200" dirty="0"/>
            <a:t>-Φυγοκεντριστήρας, μηχάνημα όπου ξεχωρίζεται  ο πυρήνας (κουκούτσι)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kern="1200" dirty="0"/>
            <a:t>- Λάδι, νερό και ψίχα είναι τα τρία υλικά που βγαίνουν από το μηχάνημα.</a:t>
          </a:r>
          <a:endParaRPr lang="en-US" sz="1600" kern="1200" dirty="0"/>
        </a:p>
      </dsp:txBody>
      <dsp:txXfrm>
        <a:off x="6983955" y="2105949"/>
        <a:ext cx="2042132" cy="4275714"/>
      </dsp:txXfrm>
    </dsp:sp>
    <dsp:sp modelId="{B7F8778D-E8DF-CF4A-AEF8-7530AC1C3065}">
      <dsp:nvSpPr>
        <dsp:cNvPr id="0" name=""/>
        <dsp:cNvSpPr/>
      </dsp:nvSpPr>
      <dsp:spPr>
        <a:xfrm>
          <a:off x="8622766" y="1281438"/>
          <a:ext cx="806642" cy="806642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A242D5-8C62-3B41-8B54-50C8DC531A48}">
      <dsp:nvSpPr>
        <dsp:cNvPr id="0" name=""/>
        <dsp:cNvSpPr/>
      </dsp:nvSpPr>
      <dsp:spPr>
        <a:xfrm>
          <a:off x="9026087" y="1684759"/>
          <a:ext cx="2042132" cy="46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742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u="none" kern="1200" dirty="0"/>
            <a:t>- Παραλαβή του ελαιόλαδου από την ελαιοζύμη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600" b="0" i="0" u="none" kern="1200" dirty="0"/>
            <a:t>- Καθαρισμός του ελαιόλαδου από νερό και άλλες ουσίες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9026087" y="1684759"/>
        <a:ext cx="2042132" cy="4696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20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3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2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55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64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1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09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17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17F0-7E3B-4D7D-9118-0B63B698492C}" type="datetimeFigureOut">
              <a:rPr lang="el-GR" smtClean="0"/>
              <a:t>19/7/2019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95AF-8420-4A1D-B0BD-DB4C89D65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7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azeite-de-oliva-garrafas-%C3%B3leo-57653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land-water/databases-and-software/crop-information/olive/en/" TargetMode="External"/><Relationship Id="rId2" Type="http://schemas.openxmlformats.org/officeDocument/2006/relationships/hyperlink" Target="http://www.minagric.gr/index.php/el/for-farmer-2/crop-production/eliala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04D12A-0D1F-5941-AF28-458E88BAA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947CB1-BC6D-F94C-9242-2B01AAE21A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3134">
            <a:off x="8043622" y="628359"/>
            <a:ext cx="3440834" cy="25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92F271-9AB4-D54F-8553-169BC454D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721043"/>
              </p:ext>
            </p:extLst>
          </p:nvPr>
        </p:nvGraphicFramePr>
        <p:xfrm>
          <a:off x="-413883" y="238168"/>
          <a:ext cx="11788346" cy="638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5DDB97-3D4F-9B44-B8B6-EF40357B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90725"/>
            <a:ext cx="3957320" cy="1325563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+mn-lt"/>
              </a:rPr>
              <a:t>Στο ελαιοτριβείο</a:t>
            </a:r>
            <a:endParaRPr lang="en-US" sz="3600" dirty="0">
              <a:latin typeface="+mn-lt"/>
            </a:endParaRP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AF123E77-7A60-EA40-92DD-84494BAD89BA}"/>
              </a:ext>
            </a:extLst>
          </p:cNvPr>
          <p:cNvSpPr/>
          <p:nvPr/>
        </p:nvSpPr>
        <p:spPr>
          <a:xfrm>
            <a:off x="5144528" y="111211"/>
            <a:ext cx="3966519" cy="1033483"/>
          </a:xfrm>
          <a:prstGeom prst="wedgeRectCallout">
            <a:avLst>
              <a:gd name="adj1" fmla="val -59291"/>
              <a:gd name="adj2" fmla="val 205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l" sz="1600" dirty="0"/>
              <a:t>Από εδώ και πέρα έχει μεγάλη σημασία η θερμοκρασία στην οποία θα βρίσκεται το μίγμα έτσι ώστε να μην καεί το λάδι δηλαδή να μην καταστραφεί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E85A4-7381-5B47-9EE6-7491F2D6D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695729" y="253363"/>
            <a:ext cx="1235547" cy="2045043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AF123E77-7A60-EA40-92DD-84494BAD89BA}"/>
              </a:ext>
            </a:extLst>
          </p:cNvPr>
          <p:cNvSpPr/>
          <p:nvPr/>
        </p:nvSpPr>
        <p:spPr>
          <a:xfrm>
            <a:off x="8046037" y="4772512"/>
            <a:ext cx="3966519" cy="1033483"/>
          </a:xfrm>
          <a:prstGeom prst="wedgeRectCallout">
            <a:avLst>
              <a:gd name="adj1" fmla="val -39055"/>
              <a:gd name="adj2" fmla="val -986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" sz="1600" dirty="0"/>
              <a:t>Από την ψίχα θα παραχθεί στη συνέχεια το πυρηνέλαιο και το σαπούνι ελιάς, ενώ το «νερό» θα πεταχτεί. </a:t>
            </a:r>
            <a:endParaRPr lang="en-US" sz="1600" dirty="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F123E77-7A60-EA40-92DD-84494BAD89BA}"/>
              </a:ext>
            </a:extLst>
          </p:cNvPr>
          <p:cNvSpPr/>
          <p:nvPr/>
        </p:nvSpPr>
        <p:spPr>
          <a:xfrm>
            <a:off x="4185238" y="5961232"/>
            <a:ext cx="3535680" cy="896768"/>
          </a:xfrm>
          <a:prstGeom prst="wedgeRectCallout">
            <a:avLst>
              <a:gd name="adj1" fmla="val -86468"/>
              <a:gd name="adj2" fmla="val -646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dirty="0"/>
              <a:t>Α</a:t>
            </a:r>
            <a:r>
              <a:rPr lang="el" sz="1600" dirty="0"/>
              <a:t>ν μείνει μεγάλη ποσότητα φύλλων  πάνω στον καρπό θα δώσει πικρή γεύση στο ελαιόλαδο! </a:t>
            </a:r>
            <a:r>
              <a:rPr lang="el-GR" sz="1600" dirty="0"/>
              <a:t> </a:t>
            </a:r>
            <a:endParaRPr 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latin typeface="+mn-lt"/>
              </a:rPr>
              <a:t>Ελαιόλαδο</a:t>
            </a:r>
          </a:p>
          <a:p>
            <a:r>
              <a:rPr lang="el-GR" sz="3600" dirty="0">
                <a:latin typeface="+mn-lt"/>
              </a:rPr>
              <a:t>ο υγρός χρυσός της διατροφής μας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82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28719" y="1"/>
            <a:ext cx="7975601" cy="751839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Υπάρχει μόνο μια ποιότητα Ελαιόλαδου;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6480" y="1724639"/>
            <a:ext cx="8463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Ανάλογα με τη μέθοδο παραγωγής του ελαιόλαδου και την </a:t>
            </a:r>
            <a:r>
              <a:rPr lang="el-GR" sz="2400" dirty="0" err="1">
                <a:solidFill>
                  <a:schemeClr val="bg2">
                    <a:lumMod val="25000"/>
                  </a:schemeClr>
                </a:solidFill>
              </a:rPr>
              <a:t>ποι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ό</a:t>
            </a:r>
            <a:r>
              <a:rPr lang="el-GR" sz="2400" dirty="0" err="1">
                <a:solidFill>
                  <a:schemeClr val="bg2">
                    <a:lumMod val="25000"/>
                  </a:schemeClr>
                </a:solidFill>
              </a:rPr>
              <a:t>τητα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 των ελιών, έχουμε διαφορετική ποιότητα ελαιόλαδου.</a:t>
            </a:r>
          </a:p>
          <a:p>
            <a:pPr algn="just">
              <a:lnSpc>
                <a:spcPct val="150000"/>
              </a:lnSpc>
            </a:pP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Το πρώτο λάδι που παράγεται ονομάζεται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έξτρα παρθένο ελαιόλαδο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και είναι το καλύτερο και πιο θρεπτικό ελαιόλαδο.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" y="2165772"/>
            <a:ext cx="3454400" cy="33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57">
        <p:fade/>
      </p:transition>
    </mc:Choice>
    <mc:Fallback xmlns="">
      <p:transition spd="med" advTm="2835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229A1-719A-BB4F-9339-08D2BE1A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1"/>
            <a:ext cx="8625840" cy="802639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Ποια είναι τα μυστικά συστατικά του ελαιόλαδου;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4C10-745F-5844-97DD-B5FD2948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0" y="1175385"/>
            <a:ext cx="886968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Το ελαιόλαδο ανήκει στην ομάδα του λίπους.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Περιέχει </a:t>
            </a:r>
            <a:r>
              <a:rPr lang="el-GR" sz="2400" b="1" dirty="0"/>
              <a:t>καλά για τον οργανισμό λιπαρά </a:t>
            </a:r>
            <a:r>
              <a:rPr lang="el-GR" sz="2400" dirty="0"/>
              <a:t>σε σχέση με τα άλλα λίπη, όπως το βούτυρο από αγελάδα ή οι μαργαρίνες.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Τα καλά αυτά λιπαρά μαζί με άλλες ουσίες που περιέχει το ελαιόλαδο </a:t>
            </a:r>
            <a:r>
              <a:rPr lang="el-GR" sz="2400" b="1" dirty="0"/>
              <a:t>όπως η βιταμίνη Ε, </a:t>
            </a:r>
            <a:r>
              <a:rPr lang="el-GR" sz="2400" dirty="0"/>
              <a:t>προστατεύουν τον οργανισμό μας από διάφορες αρρώστιες και δυναμώνουν την άμυνά μας.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20" y="1849119"/>
            <a:ext cx="275336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96639" y="1"/>
            <a:ext cx="8107681" cy="739590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+mn-lt"/>
              </a:rPr>
              <a:t>Πώς βοηθάει το ελαιόλαδο την υγεία μου;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E77BC-5560-9244-A5C3-096A05BAC171}"/>
              </a:ext>
            </a:extLst>
          </p:cNvPr>
          <p:cNvSpPr txBox="1"/>
          <p:nvPr/>
        </p:nvSpPr>
        <p:spPr>
          <a:xfrm>
            <a:off x="4246880" y="1977185"/>
            <a:ext cx="7289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Το ελαιόλαδο κάνει καλό σε πολλά όργανα του σώματος: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Στην καρδιά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Στο στομάχι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Στα οστά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Στο μυαλό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Στο δέρμα και στα μαλλιά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25">
        <p:fade/>
      </p:transition>
    </mc:Choice>
    <mc:Fallback xmlns="">
      <p:transition spd="med" advTm="3062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EE84A-4AB2-4B40-A907-961677C5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960" y="1"/>
            <a:ext cx="7736840" cy="772159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Το ελαιόλαδο στην κουζίνα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44F0-5DBC-F542-8B71-EE1DA2867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1229361"/>
            <a:ext cx="8803590" cy="3241040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Ο καλύτερος τρόπος να καταναλώσεις το ελαιόλαδο </a:t>
            </a:r>
            <a:r>
              <a:rPr lang="el-GR" sz="2400" b="1" dirty="0"/>
              <a:t>είναι ωμό </a:t>
            </a:r>
            <a:r>
              <a:rPr lang="el-GR" sz="2400" dirty="0"/>
              <a:t>για να πάρεις όλα τα πολύτιμα συστατικά που περιέχει! </a:t>
            </a:r>
            <a:endParaRPr lang="en-US" sz="2400" dirty="0"/>
          </a:p>
          <a:p>
            <a:r>
              <a:rPr lang="el-GR" sz="2400" dirty="0"/>
              <a:t>Αν προσθέσεις </a:t>
            </a:r>
            <a:r>
              <a:rPr lang="el-GR" sz="2400" b="1" dirty="0"/>
              <a:t>μυρωδικά και βότανα </a:t>
            </a:r>
            <a:r>
              <a:rPr lang="el-GR" sz="2400" dirty="0"/>
              <a:t>όπως η ρίγανη και το θυμάρι, μπορείς να φτιάξεις αρωματικό ελαιόλαδο για τις σαλάτες σου.</a:t>
            </a:r>
          </a:p>
          <a:p>
            <a:r>
              <a:rPr lang="el-GR" sz="2400" dirty="0"/>
              <a:t>Είναι το καλύτερο λάδι για να τηγανίσεις, γιατί αντέχει σε υψηλές θερμοκρασίες. </a:t>
            </a:r>
          </a:p>
          <a:p>
            <a:r>
              <a:rPr lang="el-GR" sz="2400" dirty="0"/>
              <a:t>Μπορείς να φτιάξεις νόστιμα και θρεπτικά γλυκά, όπως κέικ, κουλουράκια και χαλβά. 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8" y="1838960"/>
            <a:ext cx="2672081" cy="397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119" y="4740586"/>
            <a:ext cx="2831181" cy="188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397" y="4744720"/>
            <a:ext cx="2825673" cy="188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93" y="4744720"/>
            <a:ext cx="3045368" cy="1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EA79-41AC-4803-ADCD-B18B792B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76" y="2624668"/>
            <a:ext cx="7614920" cy="751839"/>
          </a:xfrm>
        </p:spPr>
        <p:txBody>
          <a:bodyPr>
            <a:normAutofit/>
          </a:bodyPr>
          <a:lstStyle/>
          <a:p>
            <a:r>
              <a:rPr lang="en-US" sz="1600" b="1" dirty="0" err="1">
                <a:latin typeface="+mn-lt"/>
                <a:cs typeface="Calibri Light"/>
              </a:rPr>
              <a:t>Πηγές</a:t>
            </a:r>
            <a:endParaRPr lang="en-US" sz="1600" b="1">
              <a:latin typeface="+mn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3398-0DEC-4B9C-A63D-ED93E707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3223513"/>
            <a:ext cx="11616266" cy="3818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" sz="1200" dirty="0">
                <a:ea typeface="+mn-lt"/>
                <a:cs typeface="+mn-lt"/>
              </a:rPr>
              <a:t>Γενικό Χημείο Κράτους Ανώτατο Χημικό Συμβούλιο (2014). </a:t>
            </a:r>
            <a:r>
              <a:rPr lang="el" sz="1200" i="1" dirty="0">
                <a:ea typeface="+mn-lt"/>
                <a:cs typeface="+mn-lt"/>
              </a:rPr>
              <a:t>Κώδικας Τροφίμων και Ποτών: VIII. Εδώδιμα λίπη και έλαια</a:t>
            </a:r>
          </a:p>
          <a:p>
            <a:r>
              <a:rPr lang="el" sz="1200" dirty="0">
                <a:ea typeface="+mn-lt"/>
                <a:cs typeface="+mn-lt"/>
              </a:rPr>
              <a:t>Υπουργείο Αγροτικής Ανάπτυξης και τροφίμων (2016). </a:t>
            </a:r>
            <a:r>
              <a:rPr lang="el" sz="1200" i="1" dirty="0">
                <a:ea typeface="+mn-lt"/>
                <a:cs typeface="+mn-lt"/>
              </a:rPr>
              <a:t>Οδηγός Ορθών Πρακτικών στην Παραγωγική Διαδικασία του </a:t>
            </a:r>
            <a:r>
              <a:rPr lang="el" sz="1200" i="1" dirty="0" err="1">
                <a:ea typeface="+mn-lt"/>
                <a:cs typeface="+mn-lt"/>
              </a:rPr>
              <a:t>Ελαιολάδου</a:t>
            </a:r>
            <a:r>
              <a:rPr lang="el" sz="1200" i="1" dirty="0">
                <a:ea typeface="+mn-lt"/>
                <a:cs typeface="+mn-lt"/>
              </a:rPr>
              <a:t>. </a:t>
            </a:r>
            <a:r>
              <a:rPr lang="el" sz="1200" dirty="0">
                <a:ea typeface="+mn-lt"/>
                <a:cs typeface="+mn-lt"/>
              </a:rPr>
              <a:t>Διαθέσιμο σε </a:t>
            </a:r>
            <a:r>
              <a:rPr lang="el" sz="1200" dirty="0">
                <a:ea typeface="+mn-lt"/>
                <a:cs typeface="+mn-lt"/>
                <a:hlinkClick r:id="rId2"/>
              </a:rPr>
              <a:t>http://www.minagric.gr/index.php/el/for-farmer-2/crop-production/elialadi</a:t>
            </a:r>
            <a:endParaRPr lang="el" sz="1200" dirty="0">
              <a:ea typeface="+mn-lt"/>
              <a:cs typeface="+mn-lt"/>
            </a:endParaRPr>
          </a:p>
          <a:p>
            <a:r>
              <a:rPr lang="el" sz="1200" dirty="0">
                <a:ea typeface="+mn-lt"/>
                <a:cs typeface="+mn-lt"/>
              </a:rPr>
              <a:t>Ινστιτούτο Προληπτικής, Περιβαλλοντικής και Εργασιακής Ιατρικής, </a:t>
            </a:r>
            <a:r>
              <a:rPr lang="el" sz="1200" dirty="0" err="1">
                <a:ea typeface="+mn-lt"/>
                <a:cs typeface="+mn-lt"/>
              </a:rPr>
              <a:t>Prolepsis</a:t>
            </a:r>
            <a:r>
              <a:rPr lang="el" sz="1200" dirty="0">
                <a:ea typeface="+mn-lt"/>
                <a:cs typeface="+mn-lt"/>
              </a:rPr>
              <a:t> (2014). </a:t>
            </a:r>
            <a:r>
              <a:rPr lang="el" sz="1200" i="1" dirty="0">
                <a:ea typeface="+mn-lt"/>
                <a:cs typeface="+mn-lt"/>
              </a:rPr>
              <a:t>Εθνικός Διατροφικός Οδηγός για βρέφη, παιδιά και εφήβους. </a:t>
            </a:r>
            <a:r>
              <a:rPr lang="el" sz="1200" dirty="0">
                <a:ea typeface="+mn-lt"/>
                <a:cs typeface="+mn-lt"/>
              </a:rPr>
              <a:t>Αθήνα: Δημοσιογραφικός Οργανισμός Λαμπράκη </a:t>
            </a:r>
            <a:endParaRPr lang="el" sz="1200" dirty="0">
              <a:cs typeface="Calibri"/>
            </a:endParaRPr>
          </a:p>
          <a:p>
            <a:r>
              <a:rPr lang="el" sz="1200" b="1" dirty="0">
                <a:cs typeface="Calibri"/>
              </a:rPr>
              <a:t>FAO. </a:t>
            </a:r>
            <a:r>
              <a:rPr lang="el" sz="1200" dirty="0">
                <a:ea typeface="+mn-lt"/>
                <a:cs typeface="+mn-lt"/>
              </a:rPr>
              <a:t>Land &amp; </a:t>
            </a:r>
            <a:r>
              <a:rPr lang="el" sz="1200" dirty="0" err="1">
                <a:ea typeface="+mn-lt"/>
                <a:cs typeface="+mn-lt"/>
              </a:rPr>
              <a:t>Water-</a:t>
            </a:r>
            <a:r>
              <a:rPr lang="el" sz="1200" b="1" dirty="0" err="1">
                <a:cs typeface="Calibri"/>
              </a:rPr>
              <a:t>Olive</a:t>
            </a:r>
            <a:r>
              <a:rPr lang="el" sz="1200" b="1" dirty="0">
                <a:cs typeface="Calibri"/>
              </a:rPr>
              <a:t>. Διαθέσιμο σε </a:t>
            </a:r>
            <a:r>
              <a:rPr lang="el" sz="1200" dirty="0">
                <a:ea typeface="+mn-lt"/>
                <a:cs typeface="+mn-lt"/>
                <a:hlinkClick r:id="rId3"/>
              </a:rPr>
              <a:t>http://www.fao.org/land-water/databases-and-software/crop-information/olive/en/</a:t>
            </a:r>
            <a:endParaRPr lang="el" sz="1200" b="1" dirty="0">
              <a:cs typeface="Calibri"/>
            </a:endParaRPr>
          </a:p>
          <a:p>
            <a:r>
              <a:rPr lang="el" sz="1200" dirty="0" err="1">
                <a:ea typeface="+mn-lt"/>
                <a:cs typeface="+mn-lt"/>
              </a:rPr>
              <a:t>Garcia-Martinez</a:t>
            </a:r>
            <a:r>
              <a:rPr lang="el" sz="1200" dirty="0">
                <a:ea typeface="+mn-lt"/>
                <a:cs typeface="+mn-lt"/>
              </a:rPr>
              <a:t> O, </a:t>
            </a:r>
            <a:r>
              <a:rPr lang="el" sz="1200" dirty="0" err="1">
                <a:ea typeface="+mn-lt"/>
                <a:cs typeface="+mn-lt"/>
              </a:rPr>
              <a:t>Ruiz</a:t>
            </a:r>
            <a:r>
              <a:rPr lang="el" sz="1200" dirty="0">
                <a:ea typeface="+mn-lt"/>
                <a:cs typeface="+mn-lt"/>
              </a:rPr>
              <a:t> C, </a:t>
            </a:r>
            <a:r>
              <a:rPr lang="el" sz="1200" dirty="0" err="1">
                <a:ea typeface="+mn-lt"/>
                <a:cs typeface="+mn-lt"/>
              </a:rPr>
              <a:t>Gutierrez-Ibanez</a:t>
            </a:r>
            <a:r>
              <a:rPr lang="el" sz="1200" dirty="0">
                <a:ea typeface="+mn-lt"/>
                <a:cs typeface="+mn-lt"/>
              </a:rPr>
              <a:t> A, </a:t>
            </a:r>
            <a:r>
              <a:rPr lang="el" sz="1200" dirty="0" err="1">
                <a:ea typeface="+mn-lt"/>
                <a:cs typeface="+mn-lt"/>
              </a:rPr>
              <a:t>Rebeca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Illescas-Montes</a:t>
            </a:r>
            <a:r>
              <a:rPr lang="el" sz="1200" dirty="0">
                <a:ea typeface="+mn-lt"/>
                <a:cs typeface="+mn-lt"/>
              </a:rPr>
              <a:t> R, </a:t>
            </a:r>
            <a:r>
              <a:rPr lang="el" sz="1200" dirty="0" err="1">
                <a:ea typeface="+mn-lt"/>
                <a:cs typeface="+mn-lt"/>
              </a:rPr>
              <a:t>Lucia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Melguizo-Rodriguez</a:t>
            </a:r>
            <a:r>
              <a:rPr lang="el" sz="1200" dirty="0">
                <a:ea typeface="+mn-lt"/>
                <a:cs typeface="+mn-lt"/>
              </a:rPr>
              <a:t> L. </a:t>
            </a:r>
            <a:r>
              <a:rPr lang="el" sz="1200" dirty="0" err="1">
                <a:ea typeface="+mn-lt"/>
                <a:cs typeface="+mn-lt"/>
              </a:rPr>
              <a:t>Benefits</a:t>
            </a:r>
            <a:r>
              <a:rPr lang="el" sz="1200" dirty="0">
                <a:ea typeface="+mn-lt"/>
                <a:cs typeface="+mn-lt"/>
              </a:rPr>
              <a:t> of </a:t>
            </a:r>
            <a:r>
              <a:rPr lang="el" sz="1200" dirty="0" err="1">
                <a:ea typeface="+mn-lt"/>
                <a:cs typeface="+mn-lt"/>
              </a:rPr>
              <a:t>Olive</a:t>
            </a:r>
            <a:r>
              <a:rPr lang="el" sz="1200" dirty="0">
                <a:ea typeface="+mn-lt"/>
                <a:cs typeface="+mn-lt"/>
              </a:rPr>
              <a:t> Oil </a:t>
            </a:r>
            <a:r>
              <a:rPr lang="el" sz="1200" dirty="0" err="1">
                <a:ea typeface="+mn-lt"/>
                <a:cs typeface="+mn-lt"/>
              </a:rPr>
              <a:t>Phenolic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Compounds</a:t>
            </a:r>
            <a:r>
              <a:rPr lang="el" sz="1200" dirty="0">
                <a:ea typeface="+mn-lt"/>
                <a:cs typeface="+mn-lt"/>
              </a:rPr>
              <a:t> in </a:t>
            </a:r>
            <a:r>
              <a:rPr lang="el" sz="1200" dirty="0" err="1">
                <a:ea typeface="+mn-lt"/>
                <a:cs typeface="+mn-lt"/>
              </a:rPr>
              <a:t>Disease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Prevention</a:t>
            </a:r>
            <a:r>
              <a:rPr lang="el" sz="1200" dirty="0">
                <a:ea typeface="+mn-lt"/>
                <a:cs typeface="+mn-lt"/>
              </a:rPr>
              <a:t>. </a:t>
            </a:r>
            <a:r>
              <a:rPr lang="el" sz="1200" i="1" dirty="0" err="1">
                <a:ea typeface="+mn-lt"/>
                <a:cs typeface="+mn-lt"/>
              </a:rPr>
              <a:t>Endocrine</a:t>
            </a:r>
            <a:r>
              <a:rPr lang="el" sz="1200" i="1" dirty="0">
                <a:ea typeface="+mn-lt"/>
                <a:cs typeface="+mn-lt"/>
              </a:rPr>
              <a:t>, </a:t>
            </a:r>
            <a:r>
              <a:rPr lang="el" sz="1200" i="1" dirty="0" err="1">
                <a:ea typeface="+mn-lt"/>
                <a:cs typeface="+mn-lt"/>
              </a:rPr>
              <a:t>Metabolic</a:t>
            </a:r>
            <a:r>
              <a:rPr lang="el" sz="1200" i="1" dirty="0">
                <a:ea typeface="+mn-lt"/>
                <a:cs typeface="+mn-lt"/>
              </a:rPr>
              <a:t> &amp; </a:t>
            </a:r>
            <a:r>
              <a:rPr lang="el" sz="1200" i="1" dirty="0" err="1">
                <a:ea typeface="+mn-lt"/>
                <a:cs typeface="+mn-lt"/>
              </a:rPr>
              <a:t>Immune</a:t>
            </a:r>
            <a:r>
              <a:rPr lang="el" sz="1200" i="1" dirty="0">
                <a:ea typeface="+mn-lt"/>
                <a:cs typeface="+mn-lt"/>
              </a:rPr>
              <a:t> </a:t>
            </a:r>
            <a:r>
              <a:rPr lang="el" sz="1200" i="1" dirty="0" err="1">
                <a:ea typeface="+mn-lt"/>
                <a:cs typeface="+mn-lt"/>
              </a:rPr>
              <a:t>Disorders</a:t>
            </a:r>
            <a:r>
              <a:rPr lang="el" sz="1200" i="1" dirty="0">
                <a:ea typeface="+mn-lt"/>
                <a:cs typeface="+mn-lt"/>
              </a:rPr>
              <a:t> - </a:t>
            </a:r>
            <a:r>
              <a:rPr lang="el" sz="1200" i="1" dirty="0" err="1">
                <a:ea typeface="+mn-lt"/>
                <a:cs typeface="+mn-lt"/>
              </a:rPr>
              <a:t>Drug</a:t>
            </a:r>
            <a:r>
              <a:rPr lang="el" sz="1200" i="1" dirty="0">
                <a:ea typeface="+mn-lt"/>
                <a:cs typeface="+mn-lt"/>
              </a:rPr>
              <a:t> </a:t>
            </a:r>
            <a:r>
              <a:rPr lang="el" sz="1200" i="1" dirty="0" err="1">
                <a:ea typeface="+mn-lt"/>
                <a:cs typeface="+mn-lt"/>
              </a:rPr>
              <a:t>Targets</a:t>
            </a:r>
            <a:r>
              <a:rPr lang="el" sz="1200" dirty="0">
                <a:ea typeface="+mn-lt"/>
                <a:cs typeface="+mn-lt"/>
              </a:rPr>
              <a:t> (2018);18:333-340</a:t>
            </a:r>
          </a:p>
          <a:p>
            <a:r>
              <a:rPr lang="el" sz="1200" dirty="0" err="1">
                <a:ea typeface="+mn-lt"/>
                <a:cs typeface="+mn-lt"/>
              </a:rPr>
              <a:t>Sayon-Orea</a:t>
            </a:r>
            <a:r>
              <a:rPr lang="el" sz="1200" dirty="0">
                <a:ea typeface="+mn-lt"/>
                <a:cs typeface="+mn-lt"/>
              </a:rPr>
              <a:t> C, </a:t>
            </a:r>
            <a:r>
              <a:rPr lang="el" sz="1200" dirty="0" err="1">
                <a:ea typeface="+mn-lt"/>
                <a:cs typeface="+mn-lt"/>
              </a:rPr>
              <a:t>Carlos</a:t>
            </a:r>
            <a:r>
              <a:rPr lang="el" sz="1200" dirty="0">
                <a:ea typeface="+mn-lt"/>
                <a:cs typeface="+mn-lt"/>
              </a:rPr>
              <a:t> S, </a:t>
            </a:r>
            <a:r>
              <a:rPr lang="el" sz="1200" dirty="0" err="1">
                <a:ea typeface="+mn-lt"/>
                <a:cs typeface="+mn-lt"/>
              </a:rPr>
              <a:t>Martínez-Gonzalez</a:t>
            </a:r>
            <a:r>
              <a:rPr lang="el" sz="1200" dirty="0">
                <a:ea typeface="+mn-lt"/>
                <a:cs typeface="+mn-lt"/>
              </a:rPr>
              <a:t> MA. </a:t>
            </a:r>
            <a:r>
              <a:rPr lang="el" sz="1200" dirty="0" err="1">
                <a:ea typeface="+mn-lt"/>
                <a:cs typeface="+mn-lt"/>
              </a:rPr>
              <a:t>Does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cooking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with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vegetable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oils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increase</a:t>
            </a:r>
            <a:r>
              <a:rPr lang="el" sz="1200" dirty="0">
                <a:ea typeface="+mn-lt"/>
                <a:cs typeface="+mn-lt"/>
              </a:rPr>
              <a:t> the </a:t>
            </a:r>
            <a:r>
              <a:rPr lang="el" sz="1200" dirty="0" err="1">
                <a:ea typeface="+mn-lt"/>
                <a:cs typeface="+mn-lt"/>
              </a:rPr>
              <a:t>risk</a:t>
            </a:r>
            <a:r>
              <a:rPr lang="el" sz="1200" dirty="0">
                <a:ea typeface="+mn-lt"/>
                <a:cs typeface="+mn-lt"/>
              </a:rPr>
              <a:t> of </a:t>
            </a:r>
            <a:r>
              <a:rPr lang="el" sz="1200" dirty="0" err="1">
                <a:ea typeface="+mn-lt"/>
                <a:cs typeface="+mn-lt"/>
              </a:rPr>
              <a:t>chronic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diseases</a:t>
            </a:r>
            <a:r>
              <a:rPr lang="el" sz="1200" dirty="0">
                <a:ea typeface="+mn-lt"/>
                <a:cs typeface="+mn-lt"/>
              </a:rPr>
              <a:t>?: a </a:t>
            </a:r>
            <a:r>
              <a:rPr lang="el" sz="1200" dirty="0" err="1">
                <a:ea typeface="+mn-lt"/>
                <a:cs typeface="+mn-lt"/>
              </a:rPr>
              <a:t>systematic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review</a:t>
            </a:r>
            <a:r>
              <a:rPr lang="el" sz="1200" dirty="0">
                <a:ea typeface="+mn-lt"/>
                <a:cs typeface="+mn-lt"/>
              </a:rPr>
              <a:t>. </a:t>
            </a:r>
            <a:r>
              <a:rPr lang="el" sz="1200" i="1" dirty="0">
                <a:ea typeface="+mn-lt"/>
                <a:cs typeface="+mn-lt"/>
              </a:rPr>
              <a:t>British Journal of </a:t>
            </a:r>
            <a:r>
              <a:rPr lang="el" sz="1200" i="1" dirty="0" err="1">
                <a:ea typeface="+mn-lt"/>
                <a:cs typeface="+mn-lt"/>
              </a:rPr>
              <a:t>Nutrition</a:t>
            </a:r>
            <a:r>
              <a:rPr lang="el" sz="1200" dirty="0">
                <a:ea typeface="+mn-lt"/>
                <a:cs typeface="+mn-lt"/>
              </a:rPr>
              <a:t>. 2015;113(S2):S36-S48</a:t>
            </a:r>
          </a:p>
          <a:p>
            <a:r>
              <a:rPr lang="el" sz="1200" dirty="0" err="1">
                <a:ea typeface="+mn-lt"/>
                <a:cs typeface="+mn-lt"/>
              </a:rPr>
              <a:t>Sacchi</a:t>
            </a:r>
            <a:r>
              <a:rPr lang="el" sz="1200" dirty="0">
                <a:ea typeface="+mn-lt"/>
                <a:cs typeface="+mn-lt"/>
              </a:rPr>
              <a:t> R, </a:t>
            </a:r>
            <a:r>
              <a:rPr lang="el" sz="1200" dirty="0" err="1">
                <a:ea typeface="+mn-lt"/>
                <a:cs typeface="+mn-lt"/>
              </a:rPr>
              <a:t>Paduano</a:t>
            </a:r>
            <a:r>
              <a:rPr lang="el" sz="1200" dirty="0">
                <a:ea typeface="+mn-lt"/>
                <a:cs typeface="+mn-lt"/>
              </a:rPr>
              <a:t> A, </a:t>
            </a:r>
            <a:r>
              <a:rPr lang="el" sz="1200" dirty="0" err="1">
                <a:ea typeface="+mn-lt"/>
                <a:cs typeface="+mn-lt"/>
              </a:rPr>
              <a:t>Savarese</a:t>
            </a:r>
            <a:r>
              <a:rPr lang="el" sz="1200" dirty="0">
                <a:ea typeface="+mn-lt"/>
                <a:cs typeface="+mn-lt"/>
              </a:rPr>
              <a:t> M, </a:t>
            </a:r>
            <a:r>
              <a:rPr lang="el" sz="1200" dirty="0" err="1">
                <a:ea typeface="+mn-lt"/>
                <a:cs typeface="+mn-lt"/>
              </a:rPr>
              <a:t>Vitaglione</a:t>
            </a:r>
            <a:r>
              <a:rPr lang="el" sz="1200" dirty="0">
                <a:ea typeface="+mn-lt"/>
                <a:cs typeface="+mn-lt"/>
              </a:rPr>
              <a:t> P, </a:t>
            </a:r>
            <a:r>
              <a:rPr lang="el" sz="1200" dirty="0" err="1">
                <a:ea typeface="+mn-lt"/>
                <a:cs typeface="+mn-lt"/>
              </a:rPr>
              <a:t>Fogliano</a:t>
            </a:r>
            <a:r>
              <a:rPr lang="el" sz="1200" dirty="0">
                <a:ea typeface="+mn-lt"/>
                <a:cs typeface="+mn-lt"/>
              </a:rPr>
              <a:t> V. Extra </a:t>
            </a:r>
            <a:r>
              <a:rPr lang="el" sz="1200" dirty="0" err="1">
                <a:ea typeface="+mn-lt"/>
                <a:cs typeface="+mn-lt"/>
              </a:rPr>
              <a:t>Virgin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Olive</a:t>
            </a:r>
            <a:r>
              <a:rPr lang="el" sz="1200" dirty="0">
                <a:ea typeface="+mn-lt"/>
                <a:cs typeface="+mn-lt"/>
              </a:rPr>
              <a:t> Oil: </a:t>
            </a:r>
            <a:r>
              <a:rPr lang="el" sz="1200" dirty="0" err="1">
                <a:ea typeface="+mn-lt"/>
                <a:cs typeface="+mn-lt"/>
              </a:rPr>
              <a:t>From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Composition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to</a:t>
            </a:r>
            <a:r>
              <a:rPr lang="el" sz="1200" dirty="0">
                <a:ea typeface="+mn-lt"/>
                <a:cs typeface="+mn-lt"/>
              </a:rPr>
              <a:t> “</a:t>
            </a:r>
            <a:r>
              <a:rPr lang="el" sz="1200" dirty="0" err="1">
                <a:ea typeface="+mn-lt"/>
                <a:cs typeface="+mn-lt"/>
              </a:rPr>
              <a:t>Molecular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Gastronomy</a:t>
            </a:r>
            <a:r>
              <a:rPr lang="el" sz="1200" dirty="0">
                <a:ea typeface="+mn-lt"/>
                <a:cs typeface="+mn-lt"/>
              </a:rPr>
              <a:t>”. </a:t>
            </a:r>
            <a:r>
              <a:rPr lang="el" sz="1200" i="1" dirty="0" err="1">
                <a:ea typeface="+mn-lt"/>
                <a:cs typeface="+mn-lt"/>
              </a:rPr>
              <a:t>Advances</a:t>
            </a:r>
            <a:r>
              <a:rPr lang="el" sz="1200" i="1" dirty="0">
                <a:ea typeface="+mn-lt"/>
                <a:cs typeface="+mn-lt"/>
              </a:rPr>
              <a:t> in </a:t>
            </a:r>
            <a:r>
              <a:rPr lang="el" sz="1200" i="1" dirty="0" err="1">
                <a:ea typeface="+mn-lt"/>
                <a:cs typeface="+mn-lt"/>
              </a:rPr>
              <a:t>Nutrition</a:t>
            </a:r>
            <a:r>
              <a:rPr lang="el" sz="1200" i="1" dirty="0">
                <a:ea typeface="+mn-lt"/>
                <a:cs typeface="+mn-lt"/>
              </a:rPr>
              <a:t> and </a:t>
            </a:r>
            <a:r>
              <a:rPr lang="el" sz="1200" i="1" dirty="0" err="1">
                <a:ea typeface="+mn-lt"/>
                <a:cs typeface="+mn-lt"/>
              </a:rPr>
              <a:t>Cancer</a:t>
            </a:r>
            <a:r>
              <a:rPr lang="el" sz="1200" dirty="0">
                <a:ea typeface="+mn-lt"/>
                <a:cs typeface="+mn-lt"/>
              </a:rPr>
              <a:t>. 2014;159:325-338</a:t>
            </a:r>
            <a:endParaRPr lang="el" sz="1200" dirty="0">
              <a:cs typeface="Calibri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522175-8EA0-4A84-B974-9961ACBC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211" y="-317718"/>
            <a:ext cx="10339007" cy="72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520" y="1012763"/>
            <a:ext cx="789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i="1" dirty="0">
                <a:solidFill>
                  <a:schemeClr val="bg1"/>
                </a:solidFill>
              </a:rPr>
              <a:t>«Η Μεσόγειος ξεκινάει εκεί όπου ανθίζουν οι ελιές </a:t>
            </a:r>
          </a:p>
          <a:p>
            <a:pPr algn="r"/>
            <a:r>
              <a:rPr lang="el-GR" sz="2400" b="1" i="1" dirty="0">
                <a:solidFill>
                  <a:schemeClr val="bg1"/>
                </a:solidFill>
              </a:rPr>
              <a:t>και τελειώνει στην πρώτη γραμμή από φοίνικες </a:t>
            </a:r>
          </a:p>
          <a:p>
            <a:pPr algn="r"/>
            <a:r>
              <a:rPr lang="el-GR" sz="2400" b="1" i="1" dirty="0">
                <a:solidFill>
                  <a:schemeClr val="bg1"/>
                </a:solidFill>
              </a:rPr>
              <a:t>στην Αφρικανική ήπειρο»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3493" y="2397758"/>
            <a:ext cx="38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F. </a:t>
            </a:r>
            <a:r>
              <a:rPr lang="en-US" i="1" dirty="0" err="1">
                <a:solidFill>
                  <a:schemeClr val="bg1"/>
                </a:solidFill>
              </a:rPr>
              <a:t>Brodel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l-GR" i="1" dirty="0">
                <a:solidFill>
                  <a:schemeClr val="bg1"/>
                </a:solidFill>
              </a:rPr>
              <a:t>Ιστορικός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E0E55-371B-6243-86E5-9C6F60402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2959162"/>
            <a:ext cx="8476788" cy="3355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01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89">
        <p:fade/>
      </p:transition>
    </mc:Choice>
    <mc:Fallback xmlns="">
      <p:transition spd="med" advTm="72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80" y="1"/>
            <a:ext cx="7462520" cy="69088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Το δέντρο της ελιάς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5E69-3549-CC44-8E0D-080073A0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60" y="1023814"/>
            <a:ext cx="8684454" cy="5323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Η ελιά ζει πολλά χρόνια, είναι δέντρο </a:t>
            </a:r>
            <a:r>
              <a:rPr lang="el" sz="2400" b="1" dirty="0"/>
              <a:t>αιωνόβιο</a:t>
            </a:r>
            <a:r>
              <a:rPr lang="el" sz="2400" b="1" dirty="0">
                <a:ea typeface="+mn-lt"/>
                <a:cs typeface="+mn-lt"/>
              </a:rPr>
              <a:t> </a:t>
            </a:r>
            <a:r>
              <a:rPr lang="el" sz="2400" dirty="0">
                <a:ea typeface="+mn-lt"/>
                <a:cs typeface="+mn-lt"/>
              </a:rPr>
              <a:t>(συνήθως 300 έως και 600 χρονιά).</a:t>
            </a:r>
            <a:r>
              <a:rPr lang="el" sz="2400" dirty="0"/>
              <a:t> Στη χώρα μας υπάρχουν ελιές που ξεπερνούν τα 1000</a:t>
            </a:r>
            <a:r>
              <a:rPr lang="el" sz="2400" dirty="0">
                <a:solidFill>
                  <a:srgbClr val="000000"/>
                </a:solidFill>
              </a:rPr>
              <a:t> χρόνια ζωής! </a:t>
            </a:r>
            <a:r>
              <a:rPr lang="el" sz="24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Είναι </a:t>
            </a:r>
            <a:r>
              <a:rPr lang="el" sz="2400" b="1" dirty="0"/>
              <a:t>αειθαλές </a:t>
            </a:r>
            <a:r>
              <a:rPr lang="el" sz="2400" dirty="0"/>
              <a:t>δέντρο και τα φύλλα της βγαίνουν αντίθετα για να μη σκεπάζει το ένα το άλλο. </a:t>
            </a:r>
            <a:endParaRPr lang="en-US" sz="2400" dirty="0">
              <a:cs typeface="Calibr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Τα ελαιόδεντρα στην ενήλικη ζωή τους είναι δέντρα </a:t>
            </a:r>
            <a:r>
              <a:rPr lang="el" sz="2400" b="1" dirty="0"/>
              <a:t>μεσαίου μεγέθους. </a:t>
            </a:r>
            <a:r>
              <a:rPr lang="el" sz="2400" dirty="0"/>
              <a:t>Σε κάποιες περιπτώσεις τα δέντρα μπορούν να φτάσουν και τα 10 μέτρα!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6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65D74-4E31-CF40-B573-2867F1D2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1"/>
            <a:ext cx="7787640" cy="731519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Οι καρποί της ελιάς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F93A-F900-C446-B852-0B509DB6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934720"/>
            <a:ext cx="8549640" cy="5242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" sz="2400" dirty="0"/>
              <a:t>Οι καρποί της ελιάς ανάλογα με την ποικιλία, έχουν σχήμα αυγού ή στρογγυλό, ενώ το χρώμα τους είναι συνήθως μαύρο ή πράσινο. </a:t>
            </a:r>
          </a:p>
          <a:p>
            <a:pPr>
              <a:lnSpc>
                <a:spcPct val="150000"/>
              </a:lnSpc>
            </a:pPr>
            <a:r>
              <a:rPr lang="el" sz="2400" b="1" dirty="0"/>
              <a:t>Άλλες ποικιλίες ελιάς καλλιεργούνται για τον καρπό και άλλες για να παράγουμε λάδι. </a:t>
            </a:r>
          </a:p>
          <a:p>
            <a:pPr>
              <a:lnSpc>
                <a:spcPct val="150000"/>
              </a:lnSpc>
            </a:pPr>
            <a:r>
              <a:rPr lang="el" sz="2400" dirty="0"/>
              <a:t>Αν κόψουμε τον καρπό της ελιάς, θα δούμε ότι μέσα από τη φλούδα βρίσκεται η σάρκα, που περιέχει το λάδι και στο εσωτερικό ο πυρήνας (το κουκούτσι) που είναι σκληρός. 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1" y="2905760"/>
            <a:ext cx="3481332" cy="26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ADAC3-50A4-9F45-B6EA-9E3A0321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760" y="1"/>
            <a:ext cx="7686040" cy="761999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Καλλιεργώντας ελιές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924F-AF22-6841-9B93-9889C3E2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455" y="1407160"/>
            <a:ext cx="8422640" cy="4805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" sz="2400" dirty="0"/>
              <a:t>Η ελιά καλλιεργείται σε σκληρά αλλά και σε μαλακά χώματα και εκεί όπου το </a:t>
            </a:r>
            <a:r>
              <a:rPr lang="el" sz="2400" b="1" dirty="0"/>
              <a:t>κλίμα είναι εύκρατο</a:t>
            </a:r>
            <a:r>
              <a:rPr lang="el" sz="2400" dirty="0"/>
              <a:t>,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δηλαδή κλίμα με ήπιους χειμώνες και μακριά, ζεστά και ξηρά καλοκαίρια χωρίς πολλές βροχές.</a:t>
            </a:r>
          </a:p>
          <a:p>
            <a:pPr>
              <a:lnSpc>
                <a:spcPct val="150000"/>
              </a:lnSpc>
            </a:pPr>
            <a:r>
              <a:rPr lang="el" sz="2400" dirty="0"/>
              <a:t>Ελαιώνες υπάρχουν κυρίως στη </a:t>
            </a:r>
            <a:r>
              <a:rPr lang="el" sz="2400" b="1" dirty="0"/>
              <a:t>νότια Ελλάδα και στα νησιά</a:t>
            </a:r>
            <a:r>
              <a:rPr lang="el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" sz="2400" dirty="0"/>
              <a:t> Περιοχές που φημίζονται για τις ελιές και το λάδι που παράγουν είναι η Κρήτη, η Πελοπόννησος, η Μυτιλήνη κ.ά.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59" y="1899920"/>
            <a:ext cx="3132591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8B5ED5-B7F2-6146-A44A-4C68B2FC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80" y="1"/>
            <a:ext cx="7767320" cy="792479"/>
          </a:xfrm>
        </p:spPr>
        <p:txBody>
          <a:bodyPr>
            <a:normAutofit/>
          </a:bodyPr>
          <a:lstStyle/>
          <a:p>
            <a:r>
              <a:rPr lang="el" sz="3600" dirty="0">
                <a:solidFill>
                  <a:schemeClr val="bg1"/>
                </a:solidFill>
                <a:latin typeface="+mn-lt"/>
              </a:rPr>
              <a:t>Ποια προϊόντα παίρνουμε από την ελιά;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602A-7263-3443-A4E7-F55E312A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40" y="1148081"/>
            <a:ext cx="3281680" cy="6908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" sz="2400" dirty="0"/>
              <a:t>Από την ελιά παίρνουμε: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1744133"/>
            <a:ext cx="6116320" cy="4077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08602A-7263-3443-A4E7-F55E312A0D6F}"/>
              </a:ext>
            </a:extLst>
          </p:cNvPr>
          <p:cNvSpPr txBox="1">
            <a:spLocks/>
          </p:cNvSpPr>
          <p:nvPr/>
        </p:nvSpPr>
        <p:spPr>
          <a:xfrm>
            <a:off x="6197600" y="1524000"/>
            <a:ext cx="5862320" cy="385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τους καρπούς της, δηλαδή τις ελιές που τρώμε (επιτραπέζιες ελιές)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το ελαιόλαδο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το ξύλο από το δέντρο που χρησιμοποιούμε ως καύσιμη ύλη και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" sz="2400" dirty="0"/>
              <a:t>τον πυρήνα ( το κουκούτσι) για πυρηνέλαιο και καύσιμη ύλη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03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0C8E6-BB60-CA4A-B002-2C9E61A0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80" y="1"/>
            <a:ext cx="7767320" cy="782319"/>
          </a:xfrm>
        </p:spPr>
        <p:txBody>
          <a:bodyPr>
            <a:normAutofit/>
          </a:bodyPr>
          <a:lstStyle/>
          <a:p>
            <a:r>
              <a:rPr lang="el" sz="3600" dirty="0">
                <a:solidFill>
                  <a:schemeClr val="bg1"/>
                </a:solidFill>
                <a:latin typeface="+mn-lt"/>
              </a:rPr>
              <a:t>Πώς γίνεται το μάζεμα της ελιάς;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2868089"/>
            <a:ext cx="4400476" cy="2914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6160" y="3757777"/>
            <a:ext cx="7017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2400" dirty="0"/>
              <a:t>Το μάζεμα των επιτραπέζιων (φαγώσιμων ελιών) γίνεται με τα χέρια και με μεγάλη προσοχή, για να μην τραυματιστούν οι καρποί. </a:t>
            </a:r>
          </a:p>
          <a:p>
            <a:pPr algn="ctr"/>
            <a:r>
              <a:rPr lang="el" sz="2400" dirty="0"/>
              <a:t>Αυτοί συγκεντρώνονται σε ειδικά καλάθια και μεταφέρονται στα εργοστάσια για συσκευασία.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290A384A-81AA-5240-8402-3141B9975E10}"/>
              </a:ext>
            </a:extLst>
          </p:cNvPr>
          <p:cNvSpPr/>
          <p:nvPr/>
        </p:nvSpPr>
        <p:spPr>
          <a:xfrm>
            <a:off x="4677340" y="1094706"/>
            <a:ext cx="7291069" cy="2105534"/>
          </a:xfrm>
          <a:prstGeom prst="flowChartAlternateProcess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" sz="2400" dirty="0"/>
              <a:t>Το μάζεμα του καρπού της ελιάς</a:t>
            </a:r>
            <a:r>
              <a:rPr lang="en-US" sz="2400" dirty="0"/>
              <a:t>:</a:t>
            </a:r>
          </a:p>
          <a:p>
            <a:r>
              <a:rPr lang="el-GR" sz="2400" dirty="0"/>
              <a:t>α</a:t>
            </a:r>
            <a:r>
              <a:rPr lang="el" sz="2400" dirty="0"/>
              <a:t>ρχίζει από το Σεπτέμβριο</a:t>
            </a:r>
            <a:r>
              <a:rPr lang="en-US" sz="2400" dirty="0"/>
              <a:t> → </a:t>
            </a:r>
            <a:r>
              <a:rPr lang="el" sz="2400" dirty="0"/>
              <a:t>για τις ελιές που τρώμε στο τραπέζι μας,</a:t>
            </a:r>
            <a:endParaRPr lang="en-US" sz="2400" dirty="0"/>
          </a:p>
          <a:p>
            <a:r>
              <a:rPr lang="el" sz="2400" dirty="0"/>
              <a:t>και τελειώνει το Φεβρουάριο-Μάρτιο</a:t>
            </a:r>
            <a:r>
              <a:rPr lang="en-US" sz="2400" dirty="0"/>
              <a:t> →</a:t>
            </a:r>
            <a:r>
              <a:rPr lang="el" sz="2400" dirty="0"/>
              <a:t> για τις ελιές που μας δίνουν το ελαιόλαδο.</a:t>
            </a:r>
          </a:p>
        </p:txBody>
      </p:sp>
    </p:spTree>
    <p:extLst>
      <p:ext uri="{BB962C8B-B14F-4D97-AF65-F5344CB8AC3E}">
        <p14:creationId xmlns:p14="http://schemas.microsoft.com/office/powerpoint/2010/main" val="13521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0C8E6-BB60-CA4A-B002-2C9E61A0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0" y="1"/>
            <a:ext cx="7757160" cy="761999"/>
          </a:xfrm>
        </p:spPr>
        <p:txBody>
          <a:bodyPr>
            <a:normAutofit/>
          </a:bodyPr>
          <a:lstStyle/>
          <a:p>
            <a:r>
              <a:rPr lang="el" sz="3600" dirty="0">
                <a:solidFill>
                  <a:schemeClr val="bg1"/>
                </a:solidFill>
                <a:latin typeface="+mn-lt"/>
              </a:rPr>
              <a:t>Πώς γίνεται το μάζεμα της ελιάς;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CCDD-35D7-4B4D-BAF1-1D8E1C97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680" y="1824355"/>
            <a:ext cx="6573520" cy="3651886"/>
          </a:xfrm>
        </p:spPr>
        <p:txBody>
          <a:bodyPr>
            <a:normAutofit/>
          </a:bodyPr>
          <a:lstStyle/>
          <a:p>
            <a:r>
              <a:rPr lang="el" sz="2400" dirty="0"/>
              <a:t>Ο τρόπος που συνηθίζεται είναι το ράβδισμα των κλαδιών με ειδικά ραβδιά ή το χτένισμα με ειδικές χτένες, που έχουν μεταλλικές εξοχές, τα δόντια. </a:t>
            </a:r>
          </a:p>
          <a:p>
            <a:r>
              <a:rPr lang="el" sz="2400" dirty="0"/>
              <a:t>Οι καρποί της ελιάς πέφτουν πάνω σε ελαιόπανα ή πλαστικά δίχτυα που στρώνονται κάτω απ’ τα δέντρα. </a:t>
            </a:r>
          </a:p>
          <a:p>
            <a:r>
              <a:rPr lang="el" sz="2400" dirty="0"/>
              <a:t>Σήμερα η συγκομιδή γίνεται και με μηχανήματα που τινάζουν τα κλαδιά μέχρι και 600 με 800 φορές το λεπτό.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35"/>
          <a:stretch/>
        </p:blipFill>
        <p:spPr>
          <a:xfrm>
            <a:off x="81280" y="1824355"/>
            <a:ext cx="5009261" cy="3554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8160" y="1188720"/>
            <a:ext cx="946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" sz="2400" dirty="0"/>
              <a:t>Η συγκομιδή των άλλων ποικιλιών γίνεται με διαφορετικούς τρόπους.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58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3708399" y="1"/>
            <a:ext cx="7631953" cy="7416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Το ταξίδι του ελαιόλαδου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8F9F24-CCF7-3C4E-9535-34C6D4D64D56}"/>
              </a:ext>
            </a:extLst>
          </p:cNvPr>
          <p:cNvSpPr txBox="1">
            <a:spLocks/>
          </p:cNvSpPr>
          <p:nvPr/>
        </p:nvSpPr>
        <p:spPr>
          <a:xfrm>
            <a:off x="81280" y="152400"/>
            <a:ext cx="3108960" cy="102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Ελαιόλαδο</a:t>
            </a:r>
          </a:p>
          <a:p>
            <a:r>
              <a:rPr lang="el-GR" sz="3600" dirty="0">
                <a:solidFill>
                  <a:schemeClr val="bg1"/>
                </a:solidFill>
                <a:latin typeface="+mn-lt"/>
              </a:rPr>
              <a:t>ο υγρός χρυσός της διατροφής μας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320" y="4531360"/>
            <a:ext cx="592328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ΔΙΑΤΗΡΗΣΗ </a:t>
            </a:r>
          </a:p>
          <a:p>
            <a:r>
              <a:rPr lang="el-GR" b="1" dirty="0">
                <a:solidFill>
                  <a:schemeClr val="bg1"/>
                </a:solidFill>
              </a:rPr>
              <a:t>Σε ειδικές δεξαμενές για αποφυγή έκθεσης του  ελαιόλαδου στη θερμότητα, το φως, και τον αέρα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56489-F694-D140-AD68-85269E8036F8}"/>
              </a:ext>
            </a:extLst>
          </p:cNvPr>
          <p:cNvSpPr txBox="1"/>
          <p:nvPr/>
        </p:nvSpPr>
        <p:spPr>
          <a:xfrm>
            <a:off x="9803883" y="4469368"/>
            <a:ext cx="161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808000"/>
                </a:solidFill>
              </a:rPr>
              <a:t>ΣΥΣΚΕΥΑΣΙΑ</a:t>
            </a:r>
            <a:endParaRPr lang="en-US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13">
        <p:fade/>
      </p:transition>
    </mc:Choice>
    <mc:Fallback xmlns="">
      <p:transition spd="med" advTm="531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868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Το δέντρο της ελιάς </vt:lpstr>
      <vt:lpstr>Οι καρποί της ελιάς </vt:lpstr>
      <vt:lpstr>Καλλιεργώντας ελιές </vt:lpstr>
      <vt:lpstr>Ποια προϊόντα παίρνουμε από την ελιά;</vt:lpstr>
      <vt:lpstr>Πώς γίνεται το μάζεμα της ελιάς;</vt:lpstr>
      <vt:lpstr>Πώς γίνεται το μάζεμα της ελιάς;</vt:lpstr>
      <vt:lpstr>PowerPoint Presentation</vt:lpstr>
      <vt:lpstr>Στο ελαιοτριβείο</vt:lpstr>
      <vt:lpstr>Υπάρχει μόνο μια ποιότητα Ελαιόλαδου; </vt:lpstr>
      <vt:lpstr>Ποια είναι τα μυστικά συστατικά του ελαιόλαδου; </vt:lpstr>
      <vt:lpstr>Πώς βοηθάει το ελαιόλαδο την υγεία μου; </vt:lpstr>
      <vt:lpstr>Το ελαιόλαδο στην κουζίνα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 Oil</dc:title>
  <dc:creator>User2</dc:creator>
  <cp:lastModifiedBy>User</cp:lastModifiedBy>
  <cp:revision>204</cp:revision>
  <dcterms:created xsi:type="dcterms:W3CDTF">2017-06-13T08:59:52Z</dcterms:created>
  <dcterms:modified xsi:type="dcterms:W3CDTF">2019-07-19T15:27:21Z</dcterms:modified>
</cp:coreProperties>
</file>