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3" r:id="rId3"/>
    <p:sldId id="274" r:id="rId4"/>
    <p:sldId id="290" r:id="rId5"/>
    <p:sldId id="257" r:id="rId6"/>
    <p:sldId id="258" r:id="rId7"/>
    <p:sldId id="259" r:id="rId8"/>
    <p:sldId id="260" r:id="rId9"/>
    <p:sldId id="261" r:id="rId10"/>
    <p:sldId id="291" r:id="rId11"/>
    <p:sldId id="275" r:id="rId12"/>
    <p:sldId id="276" r:id="rId13"/>
    <p:sldId id="289" r:id="rId14"/>
    <p:sldId id="277" r:id="rId15"/>
    <p:sldId id="319" r:id="rId16"/>
    <p:sldId id="279" r:id="rId17"/>
    <p:sldId id="303" r:id="rId18"/>
    <p:sldId id="315" r:id="rId19"/>
    <p:sldId id="316" r:id="rId20"/>
    <p:sldId id="314" r:id="rId21"/>
    <p:sldId id="317" r:id="rId22"/>
    <p:sldId id="318" r:id="rId23"/>
    <p:sldId id="313" r:id="rId24"/>
    <p:sldId id="285" r:id="rId25"/>
    <p:sldId id="307" r:id="rId26"/>
    <p:sldId id="308" r:id="rId27"/>
    <p:sldId id="310" r:id="rId28"/>
    <p:sldId id="311" r:id="rId29"/>
    <p:sldId id="312" r:id="rId30"/>
    <p:sldId id="32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65"/>
  </p:normalViewPr>
  <p:slideViewPr>
    <p:cSldViewPr snapToGrid="0" snapToObjects="1">
      <p:cViewPr varScale="1">
        <p:scale>
          <a:sx n="87" d="100"/>
          <a:sy n="87" d="100"/>
        </p:scale>
        <p:origin x="461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E7A44B9-9F38-4E67-8199-8410A1C6D868}"/>
    <pc:docChg chg="modSld">
      <pc:chgData name="" userId="" providerId="" clId="Web-{3E7A44B9-9F38-4E67-8199-8410A1C6D868}" dt="2019-07-15T06:31:23.158" v="21" actId="1076"/>
      <pc:docMkLst>
        <pc:docMk/>
      </pc:docMkLst>
      <pc:sldChg chg="addSp modSp">
        <pc:chgData name="" userId="" providerId="" clId="Web-{3E7A44B9-9F38-4E67-8199-8410A1C6D868}" dt="2019-07-15T06:31:23.158" v="21" actId="1076"/>
        <pc:sldMkLst>
          <pc:docMk/>
          <pc:sldMk cId="3868568310" sldId="320"/>
        </pc:sldMkLst>
        <pc:spChg chg="mod">
          <ac:chgData name="" userId="" providerId="" clId="Web-{3E7A44B9-9F38-4E67-8199-8410A1C6D868}" dt="2019-07-15T06:31:23.158" v="21" actId="1076"/>
          <ac:spMkLst>
            <pc:docMk/>
            <pc:sldMk cId="3868568310" sldId="320"/>
            <ac:spMk id="2" creationId="{83C55405-8B91-4A10-82D7-4F46AB929675}"/>
          </ac:spMkLst>
        </pc:spChg>
        <pc:spChg chg="mod">
          <ac:chgData name="" userId="" providerId="" clId="Web-{3E7A44B9-9F38-4E67-8199-8410A1C6D868}" dt="2019-07-15T06:31:12.955" v="20" actId="1076"/>
          <ac:spMkLst>
            <pc:docMk/>
            <pc:sldMk cId="3868568310" sldId="320"/>
            <ac:spMk id="3" creationId="{BFF110C3-E388-4F8C-9279-5018723708EA}"/>
          </ac:spMkLst>
        </pc:spChg>
        <pc:picChg chg="add mod">
          <ac:chgData name="" userId="" providerId="" clId="Web-{3E7A44B9-9F38-4E67-8199-8410A1C6D868}" dt="2019-07-15T06:30:54.970" v="18" actId="1076"/>
          <ac:picMkLst>
            <pc:docMk/>
            <pc:sldMk cId="3868568310" sldId="320"/>
            <ac:picMk id="4" creationId="{66BC9823-A86A-4AA1-9D14-FF285C99A7D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0F8E1-FF2F-1B4F-93EE-9015677E2DDC}" type="doc">
      <dgm:prSet loTypeId="urn:microsoft.com/office/officeart/2005/8/layout/arrow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B9DE7E-2FE3-F941-8418-80D1271A8DAC}">
      <dgm:prSet phldrT="[Text]" custT="1"/>
      <dgm:spPr/>
      <dgm:t>
        <a:bodyPr/>
        <a:lstStyle/>
        <a:p>
          <a:r>
            <a:rPr lang="el-GR" sz="2400" b="1" dirty="0">
              <a:solidFill>
                <a:srgbClr val="FF0000"/>
              </a:solidFill>
            </a:rPr>
            <a:t>Υψηλή κατανάλωση αλατιού </a:t>
          </a:r>
          <a:r>
            <a:rPr lang="el-GR" sz="2400" dirty="0">
              <a:solidFill>
                <a:srgbClr val="FF0000"/>
              </a:solidFill>
            </a:rPr>
            <a:t>μπορεί να δυσκολέψει την λειτουργία της καρδιάς</a:t>
          </a:r>
          <a:r>
            <a:rPr lang="en-US" sz="2400" dirty="0">
              <a:solidFill>
                <a:srgbClr val="FF0000"/>
              </a:solidFill>
            </a:rPr>
            <a:t> </a:t>
          </a:r>
          <a:r>
            <a:rPr lang="el-GR" sz="2400" dirty="0">
              <a:solidFill>
                <a:srgbClr val="FF0000"/>
              </a:solidFill>
            </a:rPr>
            <a:t>και των νεφρών μας,  αλλά και την σωστή ανάπτυξη των οστών.</a:t>
          </a:r>
        </a:p>
      </dgm:t>
    </dgm:pt>
    <dgm:pt modelId="{CF4507EA-0A74-0F42-BA41-7B501CD1AEED}" type="parTrans" cxnId="{C01C8F7F-B1DC-CC4D-9BB1-BF3D7D1C539B}">
      <dgm:prSet/>
      <dgm:spPr/>
      <dgm:t>
        <a:bodyPr/>
        <a:lstStyle/>
        <a:p>
          <a:endParaRPr lang="en-US"/>
        </a:p>
      </dgm:t>
    </dgm:pt>
    <dgm:pt modelId="{EE79E96E-A8D2-DB4D-B509-5CAEFF341696}" type="sibTrans" cxnId="{C01C8F7F-B1DC-CC4D-9BB1-BF3D7D1C539B}">
      <dgm:prSet/>
      <dgm:spPr/>
      <dgm:t>
        <a:bodyPr/>
        <a:lstStyle/>
        <a:p>
          <a:endParaRPr lang="en-US"/>
        </a:p>
      </dgm:t>
    </dgm:pt>
    <dgm:pt modelId="{A9A3121D-A535-D74F-8BDD-47A44A28DB41}">
      <dgm:prSet phldrT="[Text]" custT="1"/>
      <dgm:spPr/>
      <dgm:t>
        <a:bodyPr/>
        <a:lstStyle/>
        <a:p>
          <a:r>
            <a:rPr lang="el-GR" sz="2400" dirty="0">
              <a:solidFill>
                <a:schemeClr val="accent6"/>
              </a:solidFill>
            </a:rPr>
            <a:t>Το αλάτι δίνει γεύση στα φαγητά και το χρησιμοποιούμε ως συντηρητικό τροφίμων αφού τα βακτήρια δεν μπορούν να επιζήσουν όταν στα τρόφιμα υπάρχει υψηλή ποσότητα αλατιού </a:t>
          </a:r>
        </a:p>
        <a:p>
          <a:r>
            <a:rPr lang="el-GR" sz="2400" dirty="0">
              <a:solidFill>
                <a:schemeClr val="accent6"/>
              </a:solidFill>
            </a:rPr>
            <a:t>Το σώμα μας </a:t>
          </a:r>
          <a:r>
            <a:rPr lang="el-GR" sz="2400" b="1" dirty="0">
              <a:solidFill>
                <a:schemeClr val="accent6"/>
              </a:solidFill>
            </a:rPr>
            <a:t>χρειάζεται μικρή ποσότητα αλατιού </a:t>
          </a:r>
          <a:r>
            <a:rPr lang="el-GR" sz="2400" dirty="0">
              <a:solidFill>
                <a:schemeClr val="accent6"/>
              </a:solidFill>
            </a:rPr>
            <a:t>για την καλή λειτουργία των μυών αλλά και για τη διατήρηση της ισορροπίας των υγρών του σώματος. </a:t>
          </a:r>
          <a:endParaRPr lang="en-US" sz="2400" dirty="0">
            <a:solidFill>
              <a:schemeClr val="accent6"/>
            </a:solidFill>
          </a:endParaRPr>
        </a:p>
      </dgm:t>
    </dgm:pt>
    <dgm:pt modelId="{E43B515E-7612-E449-B05A-19E22C39841E}" type="parTrans" cxnId="{8BFC1EFE-D247-0A4A-8393-518D0E16B442}">
      <dgm:prSet/>
      <dgm:spPr/>
      <dgm:t>
        <a:bodyPr/>
        <a:lstStyle/>
        <a:p>
          <a:endParaRPr lang="en-US"/>
        </a:p>
      </dgm:t>
    </dgm:pt>
    <dgm:pt modelId="{D6543B9B-3942-8249-A8B5-58555D8F4502}" type="sibTrans" cxnId="{8BFC1EFE-D247-0A4A-8393-518D0E16B442}">
      <dgm:prSet/>
      <dgm:spPr/>
      <dgm:t>
        <a:bodyPr/>
        <a:lstStyle/>
        <a:p>
          <a:endParaRPr lang="en-US"/>
        </a:p>
      </dgm:t>
    </dgm:pt>
    <dgm:pt modelId="{9A7E4B39-872D-0342-8A02-304F9CB51C31}" type="pres">
      <dgm:prSet presAssocID="{7AC0F8E1-FF2F-1B4F-93EE-9015677E2DD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3D90E4-69F2-574F-B054-691206B55D71}" type="pres">
      <dgm:prSet presAssocID="{6DB9DE7E-2FE3-F941-8418-80D1271A8DAC}" presName="upArrow" presStyleLbl="node1" presStyleIdx="0" presStyleCnt="2"/>
      <dgm:spPr>
        <a:solidFill>
          <a:srgbClr val="C00000"/>
        </a:solidFill>
      </dgm:spPr>
    </dgm:pt>
    <dgm:pt modelId="{AB6017D4-D301-6D4C-9C04-65F71DB3DA2D}" type="pres">
      <dgm:prSet presAssocID="{6DB9DE7E-2FE3-F941-8418-80D1271A8DAC}" presName="upArrowText" presStyleLbl="revTx" presStyleIdx="0" presStyleCnt="2" custScaleY="57927" custLinFactNeighborX="-282" custLinFactNeighborY="-17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FADF8-1526-A04E-AF3D-AEC3E5CA2974}" type="pres">
      <dgm:prSet presAssocID="{A9A3121D-A535-D74F-8BDD-47A44A28DB41}" presName="downArrow" presStyleLbl="node1" presStyleIdx="1" presStyleCnt="2"/>
      <dgm:spPr>
        <a:solidFill>
          <a:schemeClr val="accent6"/>
        </a:solidFill>
      </dgm:spPr>
    </dgm:pt>
    <dgm:pt modelId="{905DF123-D5FA-5D41-9BF6-813DB8841B3D}" type="pres">
      <dgm:prSet presAssocID="{A9A3121D-A535-D74F-8BDD-47A44A28DB41}" presName="downArrowText" presStyleLbl="revTx" presStyleIdx="1" presStyleCnt="2" custLinFactNeighborX="-1271" custLinFactNeighborY="-310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A9133-CB5B-1149-B2A4-2AEBBF4E6968}" type="presOf" srcId="{7AC0F8E1-FF2F-1B4F-93EE-9015677E2DDC}" destId="{9A7E4B39-872D-0342-8A02-304F9CB51C31}" srcOrd="0" destOrd="0" presId="urn:microsoft.com/office/officeart/2005/8/layout/arrow4"/>
    <dgm:cxn modelId="{B9B39129-15DD-A24B-A9D1-F0978859FE71}" type="presOf" srcId="{6DB9DE7E-2FE3-F941-8418-80D1271A8DAC}" destId="{AB6017D4-D301-6D4C-9C04-65F71DB3DA2D}" srcOrd="0" destOrd="0" presId="urn:microsoft.com/office/officeart/2005/8/layout/arrow4"/>
    <dgm:cxn modelId="{8BFC1EFE-D247-0A4A-8393-518D0E16B442}" srcId="{7AC0F8E1-FF2F-1B4F-93EE-9015677E2DDC}" destId="{A9A3121D-A535-D74F-8BDD-47A44A28DB41}" srcOrd="1" destOrd="0" parTransId="{E43B515E-7612-E449-B05A-19E22C39841E}" sibTransId="{D6543B9B-3942-8249-A8B5-58555D8F4502}"/>
    <dgm:cxn modelId="{C01C8F7F-B1DC-CC4D-9BB1-BF3D7D1C539B}" srcId="{7AC0F8E1-FF2F-1B4F-93EE-9015677E2DDC}" destId="{6DB9DE7E-2FE3-F941-8418-80D1271A8DAC}" srcOrd="0" destOrd="0" parTransId="{CF4507EA-0A74-0F42-BA41-7B501CD1AEED}" sibTransId="{EE79E96E-A8D2-DB4D-B509-5CAEFF341696}"/>
    <dgm:cxn modelId="{2A438401-5ADB-3D44-AED0-F22DD420A6F6}" type="presOf" srcId="{A9A3121D-A535-D74F-8BDD-47A44A28DB41}" destId="{905DF123-D5FA-5D41-9BF6-813DB8841B3D}" srcOrd="0" destOrd="0" presId="urn:microsoft.com/office/officeart/2005/8/layout/arrow4"/>
    <dgm:cxn modelId="{DEFF7BBC-29CC-CC4B-9286-399EC06548E2}" type="presParOf" srcId="{9A7E4B39-872D-0342-8A02-304F9CB51C31}" destId="{F33D90E4-69F2-574F-B054-691206B55D71}" srcOrd="0" destOrd="0" presId="urn:microsoft.com/office/officeart/2005/8/layout/arrow4"/>
    <dgm:cxn modelId="{EB08DE76-2C51-024E-895E-DA766D8770D5}" type="presParOf" srcId="{9A7E4B39-872D-0342-8A02-304F9CB51C31}" destId="{AB6017D4-D301-6D4C-9C04-65F71DB3DA2D}" srcOrd="1" destOrd="0" presId="urn:microsoft.com/office/officeart/2005/8/layout/arrow4"/>
    <dgm:cxn modelId="{43E9296B-4B60-AF4B-8D88-E292DF79290B}" type="presParOf" srcId="{9A7E4B39-872D-0342-8A02-304F9CB51C31}" destId="{82AFADF8-1526-A04E-AF3D-AEC3E5CA2974}" srcOrd="2" destOrd="0" presId="urn:microsoft.com/office/officeart/2005/8/layout/arrow4"/>
    <dgm:cxn modelId="{BE4680EF-1FAE-834F-8713-009A6E868A45}" type="presParOf" srcId="{9A7E4B39-872D-0342-8A02-304F9CB51C31}" destId="{905DF123-D5FA-5D41-9BF6-813DB8841B3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D90E4-69F2-574F-B054-691206B55D71}">
      <dsp:nvSpPr>
        <dsp:cNvPr id="0" name=""/>
        <dsp:cNvSpPr/>
      </dsp:nvSpPr>
      <dsp:spPr>
        <a:xfrm>
          <a:off x="163575" y="0"/>
          <a:ext cx="3467946" cy="2600960"/>
        </a:xfrm>
        <a:prstGeom prst="upArrow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017D4-D301-6D4C-9C04-65F71DB3DA2D}">
      <dsp:nvSpPr>
        <dsp:cNvPr id="0" name=""/>
        <dsp:cNvSpPr/>
      </dsp:nvSpPr>
      <dsp:spPr>
        <a:xfrm>
          <a:off x="3717832" y="88783"/>
          <a:ext cx="6286661" cy="150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FF0000"/>
              </a:solidFill>
            </a:rPr>
            <a:t>Υψηλή κατανάλωση αλατιού </a:t>
          </a:r>
          <a:r>
            <a:rPr lang="el-GR" sz="2400" kern="1200" dirty="0">
              <a:solidFill>
                <a:srgbClr val="FF0000"/>
              </a:solidFill>
            </a:rPr>
            <a:t>μπορεί να δυσκολέψει την λειτουργία της καρδιάς</a:t>
          </a:r>
          <a:r>
            <a:rPr lang="en-US" sz="2400" kern="1200" dirty="0">
              <a:solidFill>
                <a:srgbClr val="FF0000"/>
              </a:solidFill>
            </a:rPr>
            <a:t> </a:t>
          </a:r>
          <a:r>
            <a:rPr lang="el-GR" sz="2400" kern="1200" dirty="0">
              <a:solidFill>
                <a:srgbClr val="FF0000"/>
              </a:solidFill>
            </a:rPr>
            <a:t>και των νεφρών μας,  αλλά και την σωστή ανάπτυξη των οστών.</a:t>
          </a:r>
        </a:p>
      </dsp:txBody>
      <dsp:txXfrm>
        <a:off x="3717832" y="88783"/>
        <a:ext cx="6286661" cy="1506658"/>
      </dsp:txXfrm>
    </dsp:sp>
    <dsp:sp modelId="{82AFADF8-1526-A04E-AF3D-AEC3E5CA2974}">
      <dsp:nvSpPr>
        <dsp:cNvPr id="0" name=""/>
        <dsp:cNvSpPr/>
      </dsp:nvSpPr>
      <dsp:spPr>
        <a:xfrm>
          <a:off x="1203959" y="2817706"/>
          <a:ext cx="3467946" cy="2600960"/>
        </a:xfrm>
        <a:prstGeom prst="downArrow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DF123-D5FA-5D41-9BF6-813DB8841B3D}">
      <dsp:nvSpPr>
        <dsp:cNvPr id="0" name=""/>
        <dsp:cNvSpPr/>
      </dsp:nvSpPr>
      <dsp:spPr>
        <a:xfrm>
          <a:off x="4696041" y="2009822"/>
          <a:ext cx="6286661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>
              <a:solidFill>
                <a:schemeClr val="accent6"/>
              </a:solidFill>
            </a:rPr>
            <a:t>Το αλάτι δίνει γεύση στα φαγητά και το χρησιμοποιούμε ως συντηρητικό τροφίμων αφού τα βακτήρια δεν μπορούν να επιζήσουν όταν στα τρόφιμα υπάρχει υψηλή ποσότητα αλατιού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>
              <a:solidFill>
                <a:schemeClr val="accent6"/>
              </a:solidFill>
            </a:rPr>
            <a:t>Το σώμα μας </a:t>
          </a:r>
          <a:r>
            <a:rPr lang="el-GR" sz="2400" b="1" kern="1200" dirty="0">
              <a:solidFill>
                <a:schemeClr val="accent6"/>
              </a:solidFill>
            </a:rPr>
            <a:t>χρειάζεται μικρή ποσότητα αλατιού </a:t>
          </a:r>
          <a:r>
            <a:rPr lang="el-GR" sz="2400" kern="1200" dirty="0">
              <a:solidFill>
                <a:schemeClr val="accent6"/>
              </a:solidFill>
            </a:rPr>
            <a:t>για την καλή λειτουργία των μυών αλλά και για τη διατήρηση της ισορροπίας των υγρών του σώματος. </a:t>
          </a:r>
          <a:endParaRPr lang="en-US" sz="2400" kern="1200" dirty="0">
            <a:solidFill>
              <a:schemeClr val="accent6"/>
            </a:solidFill>
          </a:endParaRPr>
        </a:p>
      </dsp:txBody>
      <dsp:txXfrm>
        <a:off x="4696041" y="2009822"/>
        <a:ext cx="6286661" cy="260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59893-6EDF-B448-B560-0B85AFAE9C38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5029E-BFAD-1A4E-BA66-10A72C66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4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</p:spPr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676080" y="4784760"/>
            <a:ext cx="5408640" cy="39146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33" name="TextShape 3"/>
          <p:cNvSpPr txBox="1"/>
          <p:nvPr/>
        </p:nvSpPr>
        <p:spPr>
          <a:xfrm>
            <a:off x="3829680" y="9443520"/>
            <a:ext cx="2929320" cy="498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071494C-0673-41C4-850B-7D42CF94EC9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851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5029E-BFAD-1A4E-BA66-10A72C6612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7D7C-403D-C04F-BA4B-E85758FB8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996" y="8458"/>
            <a:ext cx="8210204" cy="706437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F6198-21B5-4A4C-AE57-A45C484CE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4967" y="851420"/>
            <a:ext cx="8512233" cy="485434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EE5E6-450A-FC4F-8AC0-F9074234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48AF-4055-AF4C-BCBE-D1F8FEC5B9C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13BAF-40A9-4A42-9049-F74B4560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E769-3FA6-0544-9DEC-FB1C70E0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80B3-58F6-3B4B-A605-8CF4A84707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557D6-8F49-4144-B5C0-39AD69D096F9}"/>
              </a:ext>
            </a:extLst>
          </p:cNvPr>
          <p:cNvSpPr txBox="1"/>
          <p:nvPr userDrawn="1"/>
        </p:nvSpPr>
        <p:spPr>
          <a:xfrm>
            <a:off x="130233" y="8458"/>
            <a:ext cx="32419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chemeClr val="bg1"/>
                </a:solidFill>
              </a:rPr>
              <a:t>Μαθαίνω να τρέφομαι</a:t>
            </a:r>
          </a:p>
          <a:p>
            <a:r>
              <a:rPr lang="el-GR" sz="1800" b="1" dirty="0">
                <a:solidFill>
                  <a:schemeClr val="bg1"/>
                </a:solidFill>
              </a:rPr>
              <a:t>έξυπνα και…</a:t>
            </a:r>
            <a:r>
              <a:rPr lang="el-GR" sz="2400" b="0" dirty="0">
                <a:solidFill>
                  <a:schemeClr val="bg1"/>
                </a:solidFill>
              </a:rPr>
              <a:t> </a:t>
            </a:r>
          </a:p>
          <a:p>
            <a:r>
              <a:rPr lang="el-GR" sz="2400" b="1" dirty="0">
                <a:solidFill>
                  <a:schemeClr val="bg1"/>
                </a:solidFill>
              </a:rPr>
              <a:t>Μεσογειακά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3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C9C5-C1E0-874D-A649-AE5E434B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ED667-96B7-F04F-9B88-59F6ABA7F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BE4F9-AE03-5942-8158-B0B45C4D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48AF-4055-AF4C-BCBE-D1F8FEC5B9C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2DFA3-3263-EE4C-8E0E-1E15FFD7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DA6A5-49EB-FF4F-834C-B674C290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80B3-58F6-3B4B-A605-8CF4A847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0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129A37-142F-7C45-A4C4-A6870E32E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6996-C4F8-CB46-8D39-1957292EF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ABCF1-1312-DC4B-84F9-16B4F735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48AF-4055-AF4C-BCBE-D1F8FEC5B9C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A85B-33D4-C64A-88A2-0CBFEAD2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6091-005B-BF43-BB12-53D843FE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80B3-58F6-3B4B-A605-8CF4A847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85B5EC-BC9A-4345-9D13-E3E006D46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26CB82-6D7D-F048-BD98-47B0EE0D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"/>
            <a:ext cx="8610600" cy="6810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CB235-A069-EF4C-AC65-D1AE6496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196" y="689495"/>
            <a:ext cx="8819804" cy="516266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AD01-653D-284B-A6F9-089CFC8D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48AF-4055-AF4C-BCBE-D1F8FEC5B9C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CD357-4D5C-5E4E-A83E-353D0FCE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59EB6-CC5F-FA41-90DE-B3508182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80B3-58F6-3B4B-A605-8CF4A84707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6DB42-664B-4F13-A0EB-DFB70033DF40}"/>
              </a:ext>
            </a:extLst>
          </p:cNvPr>
          <p:cNvSpPr txBox="1"/>
          <p:nvPr userDrawn="1"/>
        </p:nvSpPr>
        <p:spPr>
          <a:xfrm>
            <a:off x="130233" y="8458"/>
            <a:ext cx="32419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chemeClr val="bg1"/>
                </a:solidFill>
              </a:rPr>
              <a:t>Μαθαίνω να τρέφομαι</a:t>
            </a:r>
          </a:p>
          <a:p>
            <a:r>
              <a:rPr lang="el-GR" sz="1800" b="1" dirty="0">
                <a:solidFill>
                  <a:schemeClr val="bg1"/>
                </a:solidFill>
              </a:rPr>
              <a:t>έξυπνα και…</a:t>
            </a:r>
            <a:r>
              <a:rPr lang="el-GR" sz="2400" b="0" dirty="0">
                <a:solidFill>
                  <a:schemeClr val="bg1"/>
                </a:solidFill>
              </a:rPr>
              <a:t> </a:t>
            </a:r>
          </a:p>
          <a:p>
            <a:r>
              <a:rPr lang="el-GR" sz="2400" b="1" dirty="0">
                <a:solidFill>
                  <a:schemeClr val="bg1"/>
                </a:solidFill>
              </a:rPr>
              <a:t>Μεσογειακά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547A-8F04-F743-B004-3EAB6AE9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E3FC7-13C3-AF4D-81B0-BB9E4484A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C9BF6-AE45-B445-BC31-346D17A0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48AF-4055-AF4C-BCBE-D1F8FEC5B9C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64592-12C4-8248-BE1A-7F63316E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2CC00-9217-D44C-9757-27371CB9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80B3-58F6-3B4B-A605-8CF4A847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DFC0-503E-3547-A456-1B9BEEFE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F617E-B592-484F-8179-6642932FA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AB1C1-2A3A-5943-A627-5D1082C06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59EDD-9320-4546-95BB-87F87138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48AF-4055-AF4C-BCBE-D1F8FEC5B9C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27F90-52E6-524B-9045-C6602D75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EA03B-A510-D741-B513-71FD5AB6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80B3-58F6-3B4B-A605-8CF4A847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F6E0-ACAF-3642-97D8-F216A3FB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2DD31-FAE0-994B-BF98-181277F0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CB524-9350-7943-BEEC-CB48F23AC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58543-AD68-DB45-824B-D5E8C8EBD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F9DA0-B1B5-D642-9A8F-5EADF64DC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62263-DF91-D24D-8B0B-B4E4D403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48AF-4055-AF4C-BCBE-D1F8FEC5B9C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D69FE-AD1D-0E4C-8225-470287F4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77E2A-1DDF-A642-B61B-4D0C6EA4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80B3-58F6-3B4B-A605-8CF4A847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0FB47-0EB3-CB4A-A8FB-26B7AACE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A0926-D899-6C4F-9C3E-25164B4F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48AF-4055-AF4C-BCBE-D1F8FEC5B9C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E0428-D891-D74E-BCE3-75EDB8B3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75303-D78F-E040-B5C0-25925EF3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80B3-58F6-3B4B-A605-8CF4A847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6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5E71C-02E8-6D4B-9579-3428A626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48AF-4055-AF4C-BCBE-D1F8FEC5B9C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A71CF-AC67-9F42-991A-2E328D83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31D40-AEBE-9D4A-8D44-19FE09FC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80B3-58F6-3B4B-A605-8CF4A847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5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8C5D-F4D5-7748-BC8B-CFB23AD1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A0A46-04A5-8044-BDAA-5D010D15D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0B505-18FD-6C48-80F1-A7C54A98D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9F3D5-13A5-1944-8C1F-71CC5718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48AF-4055-AF4C-BCBE-D1F8FEC5B9C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9A22F-0C90-1546-8E02-A8839D13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313C6-B06B-884E-A98D-C58E3DC5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80B3-58F6-3B4B-A605-8CF4A847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0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446D-7569-7741-BFCC-8679FDF1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5E3AC-6A27-3F4F-A18B-2BB930DF1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5C02C-3BCD-024D-9749-F2CFE9352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9DA1F-EB06-8B4B-A6B2-FA6267BF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48AF-4055-AF4C-BCBE-D1F8FEC5B9C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14186-87C2-184B-9C13-71FBD275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2FB3B-92AB-3144-B65A-CE9B69FA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80B3-58F6-3B4B-A605-8CF4A847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5A1ACD-FF4A-4260-B7D6-07AE8DE8E54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9E003-DC64-E84F-9B96-485158F0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290" y="1"/>
            <a:ext cx="8409709" cy="68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3D2B6-CC59-034A-818B-964D27C28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2428" y="681037"/>
            <a:ext cx="8689571" cy="515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035F6-89E7-6545-A4A0-0864F08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748AF-4055-AF4C-BCBE-D1F8FEC5B9C9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036DD-38C0-FB4F-9F00-49107FF4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A5264-BA3F-4140-9092-6A04DDAC4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280B3-58F6-3B4B-A605-8CF4A8470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D1BD7-94C8-420B-A68B-8A686A9BC4D3}"/>
              </a:ext>
            </a:extLst>
          </p:cNvPr>
          <p:cNvSpPr txBox="1"/>
          <p:nvPr userDrawn="1"/>
        </p:nvSpPr>
        <p:spPr>
          <a:xfrm>
            <a:off x="130233" y="8458"/>
            <a:ext cx="32419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chemeClr val="bg1"/>
                </a:solidFill>
              </a:rPr>
              <a:t>Μαθαίνω να τρέφομαι</a:t>
            </a:r>
          </a:p>
          <a:p>
            <a:r>
              <a:rPr lang="el-GR" sz="1800" b="1" dirty="0">
                <a:solidFill>
                  <a:schemeClr val="bg1"/>
                </a:solidFill>
              </a:rPr>
              <a:t>έξυπνα και…</a:t>
            </a:r>
            <a:r>
              <a:rPr lang="el-GR" sz="2400" b="0" dirty="0">
                <a:solidFill>
                  <a:schemeClr val="bg1"/>
                </a:solidFill>
              </a:rPr>
              <a:t> </a:t>
            </a:r>
          </a:p>
          <a:p>
            <a:r>
              <a:rPr lang="el-GR" sz="2400" b="1" dirty="0">
                <a:solidFill>
                  <a:schemeClr val="bg1"/>
                </a:solidFill>
              </a:rPr>
              <a:t>Μεσογειακά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3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hyperlink" Target="https://www.google.com/imgres?imgurl=https://storage.needpix.com/rsynced_images/lollipops-466687_1280.png&amp;imgrefurl=https://www.needpix.com/photo/250579/lollipops-blue-red-candy-cute-sweet-food-sugar-dessert&amp;docid=0CygAZm1zjcmrM&amp;tbnid=Lo1ad_chrGAuuM:&amp;vet=10ahUKEwjl16HH4bTjAhWPyKQKHbo5BuAQMwh1KAowCg..i&amp;w=893&amp;h=1280&amp;itg=1&amp;bih=967&amp;biw=1920&amp;q=candy%20clipart&amp;ved=0ahUKEwjl16HH4bTjAhWPyKQKHbo5BuAQMwh1KAowCg&amp;iact=mrc&amp;uact=8" TargetMode="Externa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osemyplate.gov/WhatIsMyPlate" TargetMode="External"/><Relationship Id="rId2" Type="http://schemas.openxmlformats.org/officeDocument/2006/relationships/hyperlink" Target="https://www.heart.org/en/healthy-living/healthy-eating/eat-smart/nutrition-basics/dietary-recommendations-for-healthy-childr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ved=2ahUKEwjA7fC63bTjAhXGwKQKHVa-Cn0QjRx6BAgBEAU&amp;url=https://pxhere.com/en/photo/1558357&amp;psig=AOvVaw1udgvEK-zbYiYJt8yukdbg&amp;ust=1563204702642308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00145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113320" y="2453040"/>
            <a:ext cx="3846600" cy="302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3383280" y="975361"/>
            <a:ext cx="8417423" cy="34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noAutofit/>
          </a:bodyPr>
          <a:lstStyle/>
          <a:p>
            <a:pPr marL="34200" algn="ctr">
              <a:lnSpc>
                <a:spcPct val="150000"/>
              </a:lnSpc>
              <a:spcBef>
                <a:spcPts val="1400"/>
              </a:spcBef>
            </a:pPr>
            <a:endParaRPr lang="en-US" sz="2400" spc="-1" dirty="0"/>
          </a:p>
          <a:p>
            <a:pPr marL="34200">
              <a:lnSpc>
                <a:spcPct val="150000"/>
              </a:lnSpc>
              <a:spcBef>
                <a:spcPts val="1400"/>
              </a:spcBef>
            </a:pPr>
            <a:r>
              <a:rPr lang="el-GR" sz="2400" spc="-1" dirty="0"/>
              <a:t>Συστατικά της διατροφής μας τα οποία </a:t>
            </a:r>
            <a:r>
              <a:rPr lang="el-GR" sz="2400" b="1" spc="-1" dirty="0"/>
              <a:t>τα χρειαζόμαστε σε μικρές ποσότητες, αλλά είναι πολύ σημαντικά για τη λειτουργία πολλών συστημάτων του οργανισμού μας όπως: </a:t>
            </a:r>
          </a:p>
          <a:p>
            <a:pPr marL="491400" indent="-457200">
              <a:lnSpc>
                <a:spcPct val="150000"/>
              </a:lnSpc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400" spc="-1" dirty="0"/>
              <a:t>η καρδιά, </a:t>
            </a:r>
          </a:p>
          <a:p>
            <a:pPr marL="491400" indent="-457200">
              <a:lnSpc>
                <a:spcPct val="150000"/>
              </a:lnSpc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400" spc="-1" dirty="0"/>
              <a:t>οι μύες &amp; τα οστά</a:t>
            </a:r>
          </a:p>
          <a:p>
            <a:pPr marL="491400" indent="-457200">
              <a:lnSpc>
                <a:spcPct val="150000"/>
              </a:lnSpc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400" spc="-1" dirty="0"/>
              <a:t>το ανοσοποιητικό </a:t>
            </a:r>
            <a:endParaRPr lang="en-US" sz="2400" spc="-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C5D04-C328-497A-83D1-0FA88C16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pc="-1" dirty="0"/>
              <a:t>Βιταμίνες &amp; Ιχνοστοιχεία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9975" y="3145777"/>
            <a:ext cx="2025569" cy="26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5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CE25D4-39A2-5245-90A6-67E36B4D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Ελαιόλαδο  - Καρδιά της πυραμίδας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56B78-E129-E942-9CC5-80FC75570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196" y="1773673"/>
            <a:ext cx="8819804" cy="5162665"/>
          </a:xfrm>
        </p:spPr>
        <p:txBody>
          <a:bodyPr>
            <a:normAutofit/>
          </a:bodyPr>
          <a:lstStyle/>
          <a:p>
            <a:pPr marL="428760" indent="-428400">
              <a:lnSpc>
                <a:spcPct val="150000"/>
              </a:lnSpc>
              <a:spcBef>
                <a:spcPts val="1001"/>
              </a:spcBef>
              <a:buClr>
                <a:srgbClr val="9EB060"/>
              </a:buClr>
              <a:buSzPct val="80000"/>
              <a:buFont typeface="Arial"/>
              <a:buChar char="•"/>
            </a:pPr>
            <a:r>
              <a:rPr lang="en-US" sz="2400" spc="-1" dirty="0" err="1"/>
              <a:t>Είν</a:t>
            </a:r>
            <a:r>
              <a:rPr lang="en-US" sz="2400" spc="-1" dirty="0"/>
              <a:t>α</a:t>
            </a:r>
            <a:r>
              <a:rPr lang="en-US" sz="2400" spc="-1" dirty="0" err="1"/>
              <a:t>ι</a:t>
            </a:r>
            <a:r>
              <a:rPr lang="en-US" sz="2400" spc="-1" dirty="0"/>
              <a:t> π</a:t>
            </a:r>
            <a:r>
              <a:rPr lang="en-US" sz="2400" spc="-1" dirty="0" err="1"/>
              <a:t>λούσιο</a:t>
            </a:r>
            <a:r>
              <a:rPr lang="en-US" sz="2400" spc="-1" dirty="0"/>
              <a:t> </a:t>
            </a:r>
            <a:r>
              <a:rPr lang="en-US" sz="2400" spc="-1" dirty="0" err="1"/>
              <a:t>σε</a:t>
            </a:r>
            <a:r>
              <a:rPr lang="en-US" sz="2400" spc="-1" dirty="0"/>
              <a:t> </a:t>
            </a:r>
            <a:r>
              <a:rPr lang="en-US" sz="2400" spc="-1" dirty="0" err="1"/>
              <a:t>ωφέλιμ</a:t>
            </a:r>
            <a:r>
              <a:rPr lang="en-US" sz="2400" spc="-1" dirty="0"/>
              <a:t>α </a:t>
            </a:r>
            <a:r>
              <a:rPr lang="en-US" sz="2400" spc="-1" dirty="0" err="1"/>
              <a:t>λι</a:t>
            </a:r>
            <a:r>
              <a:rPr lang="en-US" sz="2400" spc="-1" dirty="0"/>
              <a:t>πα</a:t>
            </a:r>
            <a:r>
              <a:rPr lang="en-US" sz="2400" spc="-1" dirty="0" err="1"/>
              <a:t>ρά</a:t>
            </a:r>
            <a:r>
              <a:rPr lang="en-US" sz="2400" spc="-1" dirty="0"/>
              <a:t> </a:t>
            </a:r>
          </a:p>
          <a:p>
            <a:pPr marL="428760" indent="-428400">
              <a:lnSpc>
                <a:spcPct val="150000"/>
              </a:lnSpc>
              <a:spcBef>
                <a:spcPts val="1001"/>
              </a:spcBef>
              <a:buClr>
                <a:srgbClr val="9EB060"/>
              </a:buClr>
              <a:buSzPct val="80000"/>
              <a:buFont typeface="Arial"/>
              <a:buChar char="•"/>
            </a:pPr>
            <a:r>
              <a:rPr lang="en-US" sz="2400" spc="-1" dirty="0" err="1"/>
              <a:t>Βοηθάει</a:t>
            </a:r>
            <a:r>
              <a:rPr lang="en-US" sz="2400" spc="-1" dirty="0"/>
              <a:t> </a:t>
            </a:r>
            <a:r>
              <a:rPr lang="en-US" sz="2400" spc="-1" dirty="0" err="1"/>
              <a:t>στην</a:t>
            </a:r>
            <a:r>
              <a:rPr lang="en-US" sz="2400" spc="-1" dirty="0"/>
              <a:t> π</a:t>
            </a:r>
            <a:r>
              <a:rPr lang="en-US" sz="2400" spc="-1" dirty="0" err="1"/>
              <a:t>ρόληψη</a:t>
            </a:r>
            <a:r>
              <a:rPr lang="en-US" sz="2400" spc="-1" dirty="0"/>
              <a:t> π</a:t>
            </a:r>
            <a:r>
              <a:rPr lang="en-US" sz="2400" spc="-1" dirty="0" err="1"/>
              <a:t>ολλών</a:t>
            </a:r>
            <a:r>
              <a:rPr lang="en-US" sz="2400" spc="-1" dirty="0"/>
              <a:t> α</a:t>
            </a:r>
            <a:r>
              <a:rPr lang="en-US" sz="2400" spc="-1" dirty="0" err="1"/>
              <a:t>σθενειών</a:t>
            </a:r>
            <a:r>
              <a:rPr lang="en-US" sz="2400" spc="-1" dirty="0"/>
              <a:t> </a:t>
            </a:r>
          </a:p>
          <a:p>
            <a:pPr marL="428760" indent="-428400">
              <a:lnSpc>
                <a:spcPct val="150000"/>
              </a:lnSpc>
              <a:spcBef>
                <a:spcPts val="1001"/>
              </a:spcBef>
              <a:buClr>
                <a:srgbClr val="9EB060"/>
              </a:buClr>
              <a:buSzPct val="80000"/>
              <a:buFont typeface="Arial"/>
              <a:buChar char="•"/>
            </a:pPr>
            <a:r>
              <a:rPr lang="en-US" sz="2400" spc="-1" dirty="0" err="1"/>
              <a:t>Κάνει</a:t>
            </a:r>
            <a:r>
              <a:rPr lang="en-US" sz="2400" spc="-1" dirty="0"/>
              <a:t> </a:t>
            </a:r>
            <a:r>
              <a:rPr lang="en-US" sz="2400" spc="-1" dirty="0" err="1"/>
              <a:t>κ</a:t>
            </a:r>
            <a:r>
              <a:rPr lang="en-US" sz="2400" spc="-1" dirty="0"/>
              <a:t>α</a:t>
            </a:r>
            <a:r>
              <a:rPr lang="en-US" sz="2400" spc="-1" dirty="0" err="1"/>
              <a:t>λό</a:t>
            </a:r>
            <a:r>
              <a:rPr lang="en-US" sz="2400" spc="-1" dirty="0"/>
              <a:t> </a:t>
            </a:r>
            <a:r>
              <a:rPr lang="en-US" sz="2400" spc="-1" dirty="0" err="1"/>
              <a:t>στο</a:t>
            </a:r>
            <a:r>
              <a:rPr lang="en-US" sz="2400" spc="-1" dirty="0"/>
              <a:t> </a:t>
            </a:r>
            <a:r>
              <a:rPr lang="en-US" sz="2400" spc="-1" dirty="0" err="1"/>
              <a:t>δέρμ</a:t>
            </a:r>
            <a:r>
              <a:rPr lang="en-US" sz="2400" spc="-1" dirty="0"/>
              <a:t>α </a:t>
            </a:r>
            <a:r>
              <a:rPr lang="en-US" sz="2400" spc="-1" dirty="0" err="1"/>
              <a:t>κ</a:t>
            </a:r>
            <a:r>
              <a:rPr lang="en-US" sz="2400" spc="-1" dirty="0"/>
              <a:t>α</a:t>
            </a:r>
            <a:r>
              <a:rPr lang="en-US" sz="2400" spc="-1" dirty="0" err="1"/>
              <a:t>ι</a:t>
            </a:r>
            <a:r>
              <a:rPr lang="en-US" sz="2400" spc="-1" dirty="0"/>
              <a:t> </a:t>
            </a:r>
            <a:r>
              <a:rPr lang="en-US" sz="2400" spc="-1" dirty="0" err="1"/>
              <a:t>στ</a:t>
            </a:r>
            <a:r>
              <a:rPr lang="en-US" sz="2400" spc="-1" dirty="0"/>
              <a:t>α </a:t>
            </a:r>
            <a:r>
              <a:rPr lang="en-US" sz="2400" spc="-1" dirty="0" err="1"/>
              <a:t>μ</a:t>
            </a:r>
            <a:r>
              <a:rPr lang="en-US" sz="2400" spc="-1" dirty="0"/>
              <a:t>α</a:t>
            </a:r>
            <a:r>
              <a:rPr lang="en-US" sz="2400" spc="-1" dirty="0" err="1"/>
              <a:t>λλιά</a:t>
            </a:r>
            <a:r>
              <a:rPr lang="en-US" sz="2400" spc="-1" dirty="0"/>
              <a:t> </a:t>
            </a:r>
          </a:p>
          <a:p>
            <a:pPr marL="428760" indent="-428400">
              <a:lnSpc>
                <a:spcPct val="150000"/>
              </a:lnSpc>
              <a:spcBef>
                <a:spcPts val="1001"/>
              </a:spcBef>
              <a:buClr>
                <a:srgbClr val="9EB060"/>
              </a:buClr>
              <a:buSzPct val="80000"/>
              <a:buFont typeface="Arial"/>
              <a:buChar char="•"/>
            </a:pPr>
            <a:r>
              <a:rPr lang="en-US" sz="2400" spc="-1" dirty="0" err="1"/>
              <a:t>Προστ</a:t>
            </a:r>
            <a:r>
              <a:rPr lang="en-US" sz="2400" spc="-1" dirty="0"/>
              <a:t>ατεύει τη</a:t>
            </a:r>
            <a:r>
              <a:rPr lang="el-GR" sz="2400" spc="-1" dirty="0"/>
              <a:t>ν</a:t>
            </a:r>
            <a:r>
              <a:rPr lang="en-US" sz="2400" spc="-1" dirty="0"/>
              <a:t> κα</a:t>
            </a:r>
            <a:r>
              <a:rPr lang="en-US" sz="2400" spc="-1" dirty="0" err="1"/>
              <a:t>ρδιά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1D805-28DD-4C6F-B203-B0E172F5D2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5" y="2502994"/>
            <a:ext cx="2790310" cy="18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95957E88-C5BC-3740-BF4C-E12EFAB53C93}"/>
              </a:ext>
            </a:extLst>
          </p:cNvPr>
          <p:cNvSpPr/>
          <p:nvPr/>
        </p:nvSpPr>
        <p:spPr>
          <a:xfrm>
            <a:off x="9347199" y="1072644"/>
            <a:ext cx="2375789" cy="2120518"/>
          </a:xfrm>
          <a:prstGeom prst="wedgeRoundRectCallout">
            <a:avLst>
              <a:gd name="adj1" fmla="val -89389"/>
              <a:gd name="adj2" fmla="val 37241"/>
              <a:gd name="adj3" fmla="val 16667"/>
            </a:avLst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2400" spc="-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spc="-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Προτιμάμε</a:t>
            </a:r>
            <a:r>
              <a:rPr lang="en-US" sz="2400" spc="-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2400" spc="-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τα </a:t>
            </a:r>
            <a:r>
              <a:rPr lang="en-US" sz="2400" spc="-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δημητρι</a:t>
            </a:r>
            <a:r>
              <a:rPr lang="en-US" sz="2400" spc="-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ακά ολικής άλεσης!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22DFE3-CBE0-4DF9-BD09-281AA892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199"/>
              </a:spcBef>
            </a:pPr>
            <a:r>
              <a:rPr lang="en-US" spc="-1" dirty="0" err="1"/>
              <a:t>Δημητρι</a:t>
            </a:r>
            <a:r>
              <a:rPr lang="en-US" spc="-1" dirty="0"/>
              <a:t>ακά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6885B-E872-4B34-9E97-295EC7FBB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531" y="1695335"/>
            <a:ext cx="8819804" cy="5162665"/>
          </a:xfrm>
        </p:spPr>
        <p:txBody>
          <a:bodyPr/>
          <a:lstStyle/>
          <a:p>
            <a:pPr marL="428760" indent="-428400">
              <a:spcBef>
                <a:spcPts val="1001"/>
              </a:spcBef>
              <a:buClr>
                <a:srgbClr val="9EB060"/>
              </a:buClr>
              <a:buSzPct val="80000"/>
              <a:buFont typeface="Arial"/>
              <a:buChar char="•"/>
            </a:pPr>
            <a:r>
              <a:rPr lang="en-US" spc="-1" dirty="0"/>
              <a:t>Μα</a:t>
            </a:r>
            <a:r>
              <a:rPr lang="en-US" spc="-1" dirty="0" err="1"/>
              <a:t>ύρο</a:t>
            </a:r>
            <a:r>
              <a:rPr lang="en-US" spc="-1" dirty="0"/>
              <a:t> </a:t>
            </a:r>
            <a:r>
              <a:rPr lang="en-US" spc="-1" dirty="0" err="1"/>
              <a:t>ψωμί</a:t>
            </a:r>
            <a:endParaRPr lang="en-US" spc="-1" dirty="0"/>
          </a:p>
          <a:p>
            <a:pPr marL="428760" indent="-428400">
              <a:spcBef>
                <a:spcPts val="1001"/>
              </a:spcBef>
              <a:buClr>
                <a:srgbClr val="9EB060"/>
              </a:buClr>
              <a:buSzPct val="80000"/>
              <a:buFont typeface="Arial"/>
              <a:buChar char="•"/>
            </a:pPr>
            <a:r>
              <a:rPr lang="en-US" spc="-1" dirty="0"/>
              <a:t>Κα</a:t>
            </a:r>
            <a:r>
              <a:rPr lang="en-US" spc="-1" dirty="0" err="1"/>
              <a:t>στ</a:t>
            </a:r>
            <a:r>
              <a:rPr lang="en-US" spc="-1" dirty="0"/>
              <a:t>ανό ρύζι</a:t>
            </a:r>
          </a:p>
          <a:p>
            <a:pPr marL="428760" indent="-428400">
              <a:spcBef>
                <a:spcPts val="1001"/>
              </a:spcBef>
              <a:buClr>
                <a:srgbClr val="9EB060"/>
              </a:buClr>
              <a:buSzPct val="80000"/>
              <a:buFont typeface="Arial"/>
              <a:buChar char="•"/>
            </a:pPr>
            <a:r>
              <a:rPr lang="en-US" spc="-1" dirty="0" err="1"/>
              <a:t>Ζυμ</a:t>
            </a:r>
            <a:r>
              <a:rPr lang="en-US" spc="-1" dirty="0"/>
              <a:t>αρικά ολικής άλεσης </a:t>
            </a:r>
          </a:p>
          <a:p>
            <a:pPr marL="428760" indent="-428400">
              <a:spcBef>
                <a:spcPts val="1001"/>
              </a:spcBef>
              <a:buClr>
                <a:srgbClr val="9EB060"/>
              </a:buClr>
              <a:buSzPct val="80000"/>
              <a:buFont typeface="Arial"/>
              <a:buChar char="•"/>
            </a:pPr>
            <a:r>
              <a:rPr lang="en-US" spc="-1" dirty="0"/>
              <a:t>Καλαμπ</a:t>
            </a:r>
            <a:r>
              <a:rPr lang="en-US" spc="-1" dirty="0" err="1"/>
              <a:t>όκι</a:t>
            </a:r>
            <a:endParaRPr lang="en-US" spc="-1" dirty="0"/>
          </a:p>
          <a:p>
            <a:pPr marL="428760" indent="-428400">
              <a:spcBef>
                <a:spcPts val="1001"/>
              </a:spcBef>
              <a:buClr>
                <a:srgbClr val="9EB060"/>
              </a:buClr>
              <a:buSzPct val="80000"/>
              <a:buFont typeface="Arial"/>
              <a:buChar char="•"/>
            </a:pPr>
            <a:r>
              <a:rPr lang="en-US" spc="-1" dirty="0" err="1"/>
              <a:t>Βρώμη</a:t>
            </a:r>
            <a:r>
              <a:rPr lang="en-US" spc="-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053" y="2673753"/>
            <a:ext cx="1766761" cy="39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3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E8E54F-1571-FC4A-B37E-4B31441AA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pc="-1" dirty="0"/>
              <a:t>Τρώγοντας δημητριακά έχω ενέργεια για…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A00494-125C-0D4D-8FF5-ACC5682B5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196" y="1463041"/>
            <a:ext cx="8819804" cy="51626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/>
              <a:t>Το σχολείο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/>
              <a:t>Το παιχνίδι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/>
              <a:t>Το διάβασμα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/>
              <a:t>Τα αθλήματα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489" y="1696720"/>
            <a:ext cx="3091929" cy="36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2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2"/>
          <p:cNvSpPr/>
          <p:nvPr/>
        </p:nvSpPr>
        <p:spPr>
          <a:xfrm>
            <a:off x="-278724" y="674115"/>
            <a:ext cx="7175880" cy="185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0" rIns="68760" bIns="34200">
            <a:normAutofit/>
          </a:bodyPr>
          <a:lstStyle/>
          <a:p>
            <a:pPr algn="ctr">
              <a:lnSpc>
                <a:spcPct val="90000"/>
              </a:lnSpc>
              <a:spcBef>
                <a:spcPts val="1199"/>
              </a:spcBef>
            </a:pPr>
            <a:endParaRPr lang="en-US" sz="4000" spc="-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2082C-A1C7-41D3-ADFB-C3DE6C55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 err="1"/>
              <a:t>Φρούτ</a:t>
            </a:r>
            <a:r>
              <a:rPr lang="en-US" spc="-1" dirty="0"/>
              <a:t>α &amp; Λαχανικά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A3B1C-94F2-402E-A6CC-CA91CD28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280" y="2211797"/>
            <a:ext cx="7538720" cy="356216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1001"/>
              </a:spcBef>
              <a:buNone/>
            </a:pPr>
            <a:r>
              <a:rPr lang="el-GR" spc="-1" dirty="0"/>
              <a:t>Μας προσφέρουν: </a:t>
            </a:r>
          </a:p>
          <a:p>
            <a:pPr marL="377100" indent="-342900">
              <a:lnSpc>
                <a:spcPct val="150000"/>
              </a:lnSpc>
              <a:spcBef>
                <a:spcPts val="1001"/>
              </a:spcBef>
            </a:pPr>
            <a:r>
              <a:rPr lang="en-US" b="1" spc="-1" dirty="0" err="1"/>
              <a:t>Φυτικές</a:t>
            </a:r>
            <a:r>
              <a:rPr lang="en-US" b="1" spc="-1" dirty="0"/>
              <a:t> </a:t>
            </a:r>
            <a:r>
              <a:rPr lang="en-US" b="1" spc="-1" dirty="0" err="1"/>
              <a:t>ίνες</a:t>
            </a:r>
            <a:r>
              <a:rPr lang="en-US" b="1" spc="-1" dirty="0"/>
              <a:t>:</a:t>
            </a:r>
            <a:br>
              <a:rPr lang="en-US" b="1" spc="-1" dirty="0"/>
            </a:br>
            <a:r>
              <a:rPr lang="en-US" spc="-1" dirty="0" err="1"/>
              <a:t>γι</a:t>
            </a:r>
            <a:r>
              <a:rPr lang="en-US" spc="-1" dirty="0"/>
              <a:t>α την καλή λειτουργία του εντέρου</a:t>
            </a:r>
          </a:p>
          <a:p>
            <a:pPr marL="377100" indent="-342900">
              <a:lnSpc>
                <a:spcPct val="150000"/>
              </a:lnSpc>
              <a:spcBef>
                <a:spcPts val="1001"/>
              </a:spcBef>
            </a:pPr>
            <a:r>
              <a:rPr lang="en-US" b="1" spc="-1" dirty="0" err="1"/>
              <a:t>Βιτ</a:t>
            </a:r>
            <a:r>
              <a:rPr lang="en-US" b="1" spc="-1" dirty="0"/>
              <a:t>αμίνες, μέταλλα και ιχνοστοιχεία:</a:t>
            </a:r>
            <a:br>
              <a:rPr lang="en-US" b="1" spc="-1" dirty="0"/>
            </a:br>
            <a:r>
              <a:rPr lang="en-US" spc="-1" dirty="0"/>
              <a:t>απαραίτητα για την σωστή λειτουργία του οργανισμού</a:t>
            </a:r>
          </a:p>
          <a:p>
            <a:pPr marL="377100" indent="-342900">
              <a:lnSpc>
                <a:spcPct val="150000"/>
              </a:lnSpc>
              <a:spcBef>
                <a:spcPts val="1001"/>
              </a:spcBef>
            </a:pPr>
            <a:r>
              <a:rPr lang="en-US" b="1" spc="-1" dirty="0" err="1"/>
              <a:t>Ενέργει</a:t>
            </a:r>
            <a:r>
              <a:rPr lang="en-US" b="1" spc="-1" dirty="0"/>
              <a:t>α </a:t>
            </a:r>
            <a:r>
              <a:rPr lang="el-GR" spc="-1" dirty="0"/>
              <a:t>π</a:t>
            </a:r>
            <a:r>
              <a:rPr lang="en-US" spc="-1" dirty="0" err="1"/>
              <a:t>ου</a:t>
            </a:r>
            <a:r>
              <a:rPr lang="en-US" spc="-1" dirty="0"/>
              <a:t> </a:t>
            </a:r>
            <a:r>
              <a:rPr lang="en-US" spc="-1" dirty="0" err="1"/>
              <a:t>χρει</a:t>
            </a:r>
            <a:r>
              <a:rPr lang="en-US" spc="-1" dirty="0"/>
              <a:t>αζόμαστε ανάμεσα </a:t>
            </a:r>
            <a:r>
              <a:rPr lang="el-GR" spc="-1" dirty="0"/>
              <a:t> </a:t>
            </a:r>
            <a:r>
              <a:rPr lang="en-US" spc="-1" dirty="0" err="1"/>
              <a:t>στ</a:t>
            </a:r>
            <a:r>
              <a:rPr lang="en-US" spc="-1" dirty="0"/>
              <a:t>α γεύματα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3DB88-52D1-43C3-8E6B-6E5D46353C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35" y="2350363"/>
            <a:ext cx="4380045" cy="32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5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3530-46FA-A44C-8FB7-FB1F1929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Επιλέγω πάντα τοπικά φρούτα και λαχανικά εποχής!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C869-64AE-6041-A825-539E3F8E8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0" y="1785257"/>
            <a:ext cx="6908800" cy="40669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/>
              <a:t>Έ</a:t>
            </a:r>
            <a:r>
              <a:rPr lang="el-GR" dirty="0" err="1"/>
              <a:t>χουν</a:t>
            </a:r>
            <a:r>
              <a:rPr lang="el-GR" dirty="0"/>
              <a:t> καλύτερη γεύση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dirty="0"/>
              <a:t>Περιέχουν περισσότερα θρεπτικά συστατικά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dirty="0"/>
              <a:t>Η καλλιέργειά τους και η μεταφορά τους στην αγορά είναι πιο φιλική για το περιβάλλον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dirty="0"/>
              <a:t>Τα αγοράζουμε σε καλύτερη τιμή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dirty="0"/>
              <a:t>Υποστηρίζουμε τους αγρότες της περιοχής μας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50136-D639-43AB-9A7C-9851530D6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4" y="2056444"/>
            <a:ext cx="4932960" cy="32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8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2"/>
          <p:cNvSpPr/>
          <p:nvPr/>
        </p:nvSpPr>
        <p:spPr>
          <a:xfrm>
            <a:off x="1822777" y="2285412"/>
            <a:ext cx="1417680" cy="4602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spc="-1" dirty="0"/>
              <a:t>Σ</a:t>
            </a:r>
            <a:r>
              <a:rPr lang="en-US" sz="2400" b="1" spc="-1" dirty="0" err="1"/>
              <a:t>υχνά</a:t>
            </a:r>
            <a:r>
              <a:rPr lang="en-US" sz="2400" b="1" spc="-1" dirty="0"/>
              <a:t> </a:t>
            </a:r>
            <a:endParaRPr lang="en-US" sz="2400" spc="-1" dirty="0"/>
          </a:p>
        </p:txBody>
      </p:sp>
      <p:sp>
        <p:nvSpPr>
          <p:cNvPr id="241" name="CustomShape 6"/>
          <p:cNvSpPr/>
          <p:nvPr/>
        </p:nvSpPr>
        <p:spPr>
          <a:xfrm>
            <a:off x="1836480" y="304560"/>
            <a:ext cx="8449200" cy="16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0" rIns="68760" bIns="34200">
            <a:noAutofit/>
          </a:bodyPr>
          <a:lstStyle/>
          <a:p>
            <a:pPr algn="ctr">
              <a:lnSpc>
                <a:spcPct val="110000"/>
              </a:lnSpc>
              <a:spcBef>
                <a:spcPts val="1199"/>
              </a:spcBef>
            </a:pPr>
            <a:endParaRPr lang="en-US" sz="2400" spc="-1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879364-3FB5-4F41-AB5D-6D207EEC80C1}"/>
              </a:ext>
            </a:extLst>
          </p:cNvPr>
          <p:cNvSpPr txBox="1">
            <a:spLocks/>
          </p:cNvSpPr>
          <p:nvPr/>
        </p:nvSpPr>
        <p:spPr>
          <a:xfrm>
            <a:off x="1702687" y="2910602"/>
            <a:ext cx="4277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Γάλα και γαλακτοκομικά</a:t>
            </a:r>
          </a:p>
          <a:p>
            <a:r>
              <a:rPr lang="el-GR" sz="2400" dirty="0"/>
              <a:t>Ψάρια</a:t>
            </a:r>
          </a:p>
          <a:p>
            <a:r>
              <a:rPr lang="el-GR" sz="2400" dirty="0"/>
              <a:t>Ξηρούς καρπούς</a:t>
            </a:r>
          </a:p>
          <a:p>
            <a:r>
              <a:rPr lang="el-GR" sz="2400" dirty="0"/>
              <a:t>Όσπρια</a:t>
            </a:r>
          </a:p>
          <a:p>
            <a:r>
              <a:rPr lang="el-GR" sz="2400" dirty="0"/>
              <a:t>Αυγά</a:t>
            </a:r>
          </a:p>
          <a:p>
            <a:r>
              <a:rPr lang="el-GR" sz="2400" dirty="0"/>
              <a:t>Κοτόπουλο </a:t>
            </a:r>
            <a:endParaRPr lang="en-US" sz="2400" dirty="0"/>
          </a:p>
        </p:txBody>
      </p:sp>
      <p:sp>
        <p:nvSpPr>
          <p:cNvPr id="22" name="CustomShape 1">
            <a:extLst>
              <a:ext uri="{FF2B5EF4-FFF2-40B4-BE49-F238E27FC236}">
                <a16:creationId xmlns:a16="http://schemas.microsoft.com/office/drawing/2014/main" id="{542AF23A-88CF-F44D-9FB2-10666DFD7C95}"/>
              </a:ext>
            </a:extLst>
          </p:cNvPr>
          <p:cNvSpPr/>
          <p:nvPr/>
        </p:nvSpPr>
        <p:spPr>
          <a:xfrm>
            <a:off x="6730113" y="2285412"/>
            <a:ext cx="3166560" cy="4602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1"/>
              <a:t>Λιγότερο συχνά </a:t>
            </a:r>
            <a:endParaRPr lang="en-US" sz="2400" spc="-1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771952-45E5-5841-9EAB-8CDA2EC0A996}"/>
              </a:ext>
            </a:extLst>
          </p:cNvPr>
          <p:cNvSpPr txBox="1">
            <a:spLocks/>
          </p:cNvSpPr>
          <p:nvPr/>
        </p:nvSpPr>
        <p:spPr>
          <a:xfrm>
            <a:off x="6652164" y="2910602"/>
            <a:ext cx="4277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Κόκκινο κρέας</a:t>
            </a:r>
          </a:p>
          <a:p>
            <a:r>
              <a:rPr lang="el-GR" sz="2400" dirty="0"/>
              <a:t>Αλλαντικά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04DAB-A09C-48DC-A40A-2F5503E1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pc="-1" dirty="0"/>
              <a:t>Για τις πρωτεΐνες που χρειάζομαι επιλέγω…</a:t>
            </a:r>
            <a:endParaRPr lang="en-US" dirty="0"/>
          </a:p>
        </p:txBody>
      </p:sp>
      <p:pic>
        <p:nvPicPr>
          <p:cNvPr id="16" name="Graphic 15" descr="Smiling face with no fill">
            <a:extLst>
              <a:ext uri="{FF2B5EF4-FFF2-40B4-BE49-F238E27FC236}">
                <a16:creationId xmlns:a16="http://schemas.microsoft.com/office/drawing/2014/main" id="{AF98FC50-A5A6-7D42-A5A7-06E12B2036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42171" y="1996202"/>
            <a:ext cx="914400" cy="914400"/>
          </a:xfrm>
          <a:prstGeom prst="rect">
            <a:avLst/>
          </a:prstGeom>
        </p:spPr>
      </p:pic>
      <p:pic>
        <p:nvPicPr>
          <p:cNvPr id="21" name="Graphic 20" descr="Confused face with no fill">
            <a:extLst>
              <a:ext uri="{FF2B5EF4-FFF2-40B4-BE49-F238E27FC236}">
                <a16:creationId xmlns:a16="http://schemas.microsoft.com/office/drawing/2014/main" id="{3745A234-9D16-EA49-AF41-F82580C368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15261" y="19962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4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extShape 1"/>
          <p:cNvSpPr txBox="1"/>
          <p:nvPr/>
        </p:nvSpPr>
        <p:spPr>
          <a:xfrm>
            <a:off x="3053460" y="984140"/>
            <a:ext cx="7406280" cy="1017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l-GR" sz="2400" spc="-1" dirty="0"/>
              <a:t>Ποια τρόφιμα ανήκουν στην ομάδα των γλυκών &amp; σνακ;</a:t>
            </a:r>
            <a:r>
              <a:rPr sz="2400" dirty="0"/>
              <a:t/>
            </a:r>
            <a:br>
              <a:rPr sz="2400" dirty="0"/>
            </a:br>
            <a:endParaRPr lang="el-GR" sz="2400" spc="-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D66F71-82E6-6847-892E-55CCF900804F}"/>
              </a:ext>
            </a:extLst>
          </p:cNvPr>
          <p:cNvSpPr/>
          <p:nvPr/>
        </p:nvSpPr>
        <p:spPr>
          <a:xfrm>
            <a:off x="904240" y="5543840"/>
            <a:ext cx="10668000" cy="118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Τα τρόφιμα που ανήκουν σε αυτή την ομάδα έχουν συνήθως πολύ αλάτι </a:t>
            </a:r>
          </a:p>
          <a:p>
            <a:pPr algn="ctr"/>
            <a:r>
              <a:rPr lang="el-GR" sz="2400" dirty="0"/>
              <a:t>και πολλή ζάχαρη και για αυτό πρέπει να τα καταναλώνουμε περιορισμένα! 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7A096F-644C-41EE-AD46-D4B32A45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pc="-1" dirty="0"/>
              <a:t>Η ομάδα των γλυκών και σνακ!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1B38F-747A-456D-97BE-6F931D0796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1701">
            <a:off x="2030104" y="2623214"/>
            <a:ext cx="832655" cy="2131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380A31-FF4C-4C06-97CE-9A1805FBA1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455" y="1920746"/>
            <a:ext cx="1620744" cy="1620744"/>
          </a:xfrm>
          <a:prstGeom prst="rect">
            <a:avLst/>
          </a:prstGeom>
        </p:spPr>
      </p:pic>
      <p:pic>
        <p:nvPicPr>
          <p:cNvPr id="2051" name="Picture 3" descr="Image result for candy clipart">
            <a:hlinkClick r:id="rId4"/>
            <a:extLst>
              <a:ext uri="{FF2B5EF4-FFF2-40B4-BE49-F238E27FC236}">
                <a16:creationId xmlns:a16="http://schemas.microsoft.com/office/drawing/2014/main" id="{B4483958-0D2C-4B69-AD34-AC5D6EDFE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01933">
            <a:off x="4250652" y="3837605"/>
            <a:ext cx="953710" cy="13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7FB862-85E7-4CDE-B7AE-ADB3533D51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548" y="4208187"/>
            <a:ext cx="1281588" cy="8437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02490-8C07-4F8A-996F-0C8FA690E3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037" y="2075149"/>
            <a:ext cx="1285560" cy="14941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0505C9-F3A5-469A-81E9-27114D63C85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75916">
            <a:off x="7890373" y="3913958"/>
            <a:ext cx="1219209" cy="12192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221F18-6E74-4A3B-86B7-F3D412A69F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4294">
            <a:off x="8631121" y="1720359"/>
            <a:ext cx="801764" cy="17223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A1691D-84C3-4E7B-A8A1-17E821C4CB8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8929">
            <a:off x="10412803" y="2917005"/>
            <a:ext cx="799885" cy="1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7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48F4-6723-F247-B35C-42C1A1E6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</a:t>
            </a:r>
            <a:r>
              <a:rPr lang="en-US" dirty="0" err="1"/>
              <a:t>ά</a:t>
            </a:r>
            <a:r>
              <a:rPr lang="el-GR" dirty="0"/>
              <a:t>τι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8CB912-C3A5-864F-8437-8E66F9F58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87074"/>
              </p:ext>
            </p:extLst>
          </p:nvPr>
        </p:nvGraphicFramePr>
        <p:xfrm>
          <a:off x="782939" y="1026738"/>
          <a:ext cx="112261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805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FDA6-9488-814F-88E4-C4D0AA84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Πόσο αλάτι χρειάζομαι την ημέρα;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30A20-D457-4C4F-AB22-AA2A159BB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196" y="1489111"/>
            <a:ext cx="8819804" cy="38797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Για να λειτουργήσει καλά ο οργανισμός μας </a:t>
            </a:r>
            <a:r>
              <a:rPr lang="el-GR" b="1" dirty="0"/>
              <a:t>δε χρειαζόμαστε μεγάλη ποσότητα αλατιού.</a:t>
            </a:r>
          </a:p>
          <a:p>
            <a:pPr>
              <a:lnSpc>
                <a:spcPct val="150000"/>
              </a:lnSpc>
            </a:pPr>
            <a:r>
              <a:rPr lang="el-GR" dirty="0"/>
              <a:t>Η </a:t>
            </a:r>
            <a:r>
              <a:rPr lang="el-GR" b="1" dirty="0"/>
              <a:t>μεγαλύτερη ποσότητα </a:t>
            </a:r>
            <a:r>
              <a:rPr lang="el-GR" dirty="0"/>
              <a:t>αλατιού που μπορεί να καταναλώνεις την ημέρα εξαρτάται από την ηλικία σου: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4 </a:t>
            </a:r>
            <a:r>
              <a:rPr lang="el-GR" dirty="0"/>
              <a:t>με </a:t>
            </a:r>
            <a:r>
              <a:rPr lang="en-US" dirty="0"/>
              <a:t>6 </a:t>
            </a:r>
            <a:r>
              <a:rPr lang="el-GR" dirty="0"/>
              <a:t>ετ</a:t>
            </a:r>
            <a:r>
              <a:rPr lang="en-US" dirty="0" err="1"/>
              <a:t>ώ</a:t>
            </a:r>
            <a:r>
              <a:rPr lang="el-GR" dirty="0"/>
              <a:t>ν</a:t>
            </a:r>
            <a:r>
              <a:rPr lang="en-US" dirty="0"/>
              <a:t> </a:t>
            </a:r>
            <a:r>
              <a:rPr lang="el-GR" dirty="0"/>
              <a:t>➡️</a:t>
            </a:r>
            <a:r>
              <a:rPr lang="en-US" dirty="0"/>
              <a:t> 3</a:t>
            </a:r>
            <a:r>
              <a:rPr lang="el-GR" dirty="0" err="1"/>
              <a:t>γρ</a:t>
            </a:r>
            <a:r>
              <a:rPr lang="el-GR" dirty="0"/>
              <a:t> την ημέρα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7 </a:t>
            </a:r>
            <a:r>
              <a:rPr lang="el-GR" dirty="0"/>
              <a:t>με</a:t>
            </a:r>
            <a:r>
              <a:rPr lang="en-US" dirty="0"/>
              <a:t> 10 </a:t>
            </a:r>
            <a:r>
              <a:rPr lang="el-GR" dirty="0"/>
              <a:t>ετ</a:t>
            </a:r>
            <a:r>
              <a:rPr lang="en-US" dirty="0" err="1"/>
              <a:t>ώ</a:t>
            </a:r>
            <a:r>
              <a:rPr lang="el-GR" dirty="0"/>
              <a:t>ν</a:t>
            </a:r>
            <a:r>
              <a:rPr lang="en-US" dirty="0"/>
              <a:t> </a:t>
            </a:r>
            <a:r>
              <a:rPr lang="el-GR" dirty="0"/>
              <a:t>➡️</a:t>
            </a:r>
            <a:r>
              <a:rPr lang="en-US" dirty="0"/>
              <a:t> </a:t>
            </a:r>
            <a:r>
              <a:rPr lang="el-GR" dirty="0"/>
              <a:t>5 </a:t>
            </a:r>
            <a:r>
              <a:rPr lang="el-GR" dirty="0" err="1"/>
              <a:t>γρ</a:t>
            </a:r>
            <a:r>
              <a:rPr lang="el-GR" dirty="0"/>
              <a:t> την ημέρα</a:t>
            </a:r>
            <a:endParaRPr lang="en-US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11 </a:t>
            </a:r>
            <a:r>
              <a:rPr lang="el-GR" dirty="0"/>
              <a:t>ετών και πάνω ➡️</a:t>
            </a:r>
            <a:r>
              <a:rPr lang="en-US" dirty="0"/>
              <a:t> 6</a:t>
            </a:r>
            <a:r>
              <a:rPr lang="el-GR" dirty="0" err="1"/>
              <a:t>γρ</a:t>
            </a:r>
            <a:r>
              <a:rPr lang="el-GR" dirty="0"/>
              <a:t> την ημέρα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20E04-15B9-5F42-ABE3-15A2032E7227}"/>
              </a:ext>
            </a:extLst>
          </p:cNvPr>
          <p:cNvSpPr txBox="1"/>
          <p:nvPr/>
        </p:nvSpPr>
        <p:spPr>
          <a:xfrm>
            <a:off x="6502401" y="5971746"/>
            <a:ext cx="5341256" cy="4435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200" dirty="0"/>
              <a:t> </a:t>
            </a:r>
            <a:r>
              <a:rPr lang="en-US" sz="2200" dirty="0" err="1"/>
              <a:t>Έ</a:t>
            </a:r>
            <a:r>
              <a:rPr lang="el-GR" sz="2200" dirty="0"/>
              <a:t>να κουταλάκι του γλυκού έχει 6 </a:t>
            </a:r>
            <a:r>
              <a:rPr lang="el-GR" sz="2200" dirty="0" err="1"/>
              <a:t>γρ</a:t>
            </a:r>
            <a:r>
              <a:rPr lang="el-GR" sz="2200" dirty="0"/>
              <a:t>. αλατιού </a:t>
            </a:r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AC5906-97BA-486C-B8F9-107A319B1F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14" y="1972385"/>
            <a:ext cx="2172893" cy="2913229"/>
          </a:xfrm>
          <a:prstGeom prst="rect">
            <a:avLst/>
          </a:prstGeom>
        </p:spPr>
      </p:pic>
      <p:pic>
        <p:nvPicPr>
          <p:cNvPr id="17" name="Graphic 16" descr="Warning">
            <a:extLst>
              <a:ext uri="{FF2B5EF4-FFF2-40B4-BE49-F238E27FC236}">
                <a16:creationId xmlns:a16="http://schemas.microsoft.com/office/drawing/2014/main" id="{03402E37-D8BC-A24A-8B60-11961C9E4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29257" y="50573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6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8B6B-4EA4-E64A-AFF5-A083A482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/>
              <a:t>«</a:t>
            </a:r>
            <a:r>
              <a:rPr lang="en-US" spc="-1" dirty="0" err="1"/>
              <a:t>Μεσογει</a:t>
            </a:r>
            <a:r>
              <a:rPr lang="en-US" spc="-1" dirty="0"/>
              <a:t>α</a:t>
            </a:r>
            <a:r>
              <a:rPr lang="en-US" spc="-1" dirty="0" err="1"/>
              <a:t>κή</a:t>
            </a:r>
            <a:r>
              <a:rPr lang="en-US" spc="-1" dirty="0"/>
              <a:t> </a:t>
            </a:r>
            <a:r>
              <a:rPr lang="en-US" spc="-1" dirty="0" err="1"/>
              <a:t>δί</a:t>
            </a:r>
            <a:r>
              <a:rPr lang="en-US" spc="-1" dirty="0"/>
              <a:t>α</a:t>
            </a:r>
            <a:r>
              <a:rPr lang="en-US" spc="-1" dirty="0" err="1"/>
              <a:t>ιτ</a:t>
            </a:r>
            <a:r>
              <a:rPr lang="en-US" spc="-1" dirty="0"/>
              <a:t>α» </a:t>
            </a:r>
            <a:r>
              <a:rPr lang="el-GR" spc="-1" dirty="0"/>
              <a:t>- Η αρχή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18B6-D96D-6D40-BD62-62EC0BCB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196" y="892695"/>
            <a:ext cx="8819804" cy="5162665"/>
          </a:xfrm>
        </p:spPr>
        <p:txBody>
          <a:bodyPr>
            <a:normAutofit/>
          </a:bodyPr>
          <a:lstStyle/>
          <a:p>
            <a:pPr>
              <a:spcBef>
                <a:spcPts val="1199"/>
              </a:spcBef>
            </a:pPr>
            <a:r>
              <a:rPr lang="en-US" sz="2400" spc="-1" dirty="0" err="1"/>
              <a:t>Στ</a:t>
            </a:r>
            <a:r>
              <a:rPr lang="en-US" sz="2400" spc="-1" dirty="0"/>
              <a:t>α τέλη του 1950 ένας Αμερικανός </a:t>
            </a:r>
            <a:r>
              <a:rPr lang="el-GR" sz="2400" spc="-1" dirty="0"/>
              <a:t>ερευνητής</a:t>
            </a:r>
            <a:r>
              <a:rPr lang="en-US" sz="2400" spc="-1" dirty="0"/>
              <a:t>, ο </a:t>
            </a:r>
            <a:r>
              <a:rPr lang="en-US" sz="2400" spc="-1" dirty="0" err="1"/>
              <a:t>Ancel</a:t>
            </a:r>
            <a:r>
              <a:rPr lang="en-US" sz="2400" spc="-1" dirty="0"/>
              <a:t> Keys,  </a:t>
            </a:r>
            <a:r>
              <a:rPr lang="en-US" sz="2400" spc="-1" dirty="0" err="1"/>
              <a:t>ξεκίνησε</a:t>
            </a:r>
            <a:r>
              <a:rPr lang="en-US" sz="2400" spc="-1" dirty="0"/>
              <a:t> </a:t>
            </a:r>
            <a:r>
              <a:rPr lang="en-US" sz="2400" spc="-1" dirty="0" err="1"/>
              <a:t>μί</a:t>
            </a:r>
            <a:r>
              <a:rPr lang="en-US" sz="2400" spc="-1" dirty="0"/>
              <a:t>α μελέ</a:t>
            </a:r>
            <a:r>
              <a:rPr lang="el-GR" sz="2400" spc="-1" dirty="0"/>
              <a:t>τη  για τη σχέση της διατροφής με τη σωστή λειτουργία και την υγεία της καρδιάς.</a:t>
            </a:r>
          </a:p>
          <a:p>
            <a:pPr>
              <a:spcBef>
                <a:spcPts val="1199"/>
              </a:spcBef>
            </a:pPr>
            <a:r>
              <a:rPr lang="el" sz="2400" dirty="0"/>
              <a:t>Σε αυτή τη μελέτη συμμετείχαν 7 χώρες: οι ΗΠΑ, η Ιαπωνία, η Φιλανδία, η Ολλανδία, η Ιταλία, η Γιουγκοσλαβία και η Ελλάδα (συγκεκριμένα η Κρήτη).  </a:t>
            </a:r>
          </a:p>
          <a:p>
            <a:pPr>
              <a:spcBef>
                <a:spcPts val="1199"/>
              </a:spcBef>
            </a:pPr>
            <a:r>
              <a:rPr lang="el-GR" sz="2400" spc="-1" dirty="0"/>
              <a:t>Το αποτέλεσμα αυτής της μελέτης ήταν ότι ο</a:t>
            </a:r>
            <a:r>
              <a:rPr lang="en-US" sz="2400" spc="-1" dirty="0" err="1"/>
              <a:t>ι</a:t>
            </a:r>
            <a:r>
              <a:rPr lang="en-US" sz="2400" spc="-1" dirty="0"/>
              <a:t> </a:t>
            </a:r>
            <a:r>
              <a:rPr lang="en-US" sz="2400" spc="-1" dirty="0" err="1"/>
              <a:t>άνθρω</a:t>
            </a:r>
            <a:r>
              <a:rPr lang="en-US" sz="2400" spc="-1" dirty="0"/>
              <a:t>π</a:t>
            </a:r>
            <a:r>
              <a:rPr lang="en-US" sz="2400" spc="-1" dirty="0" err="1"/>
              <a:t>οι</a:t>
            </a:r>
            <a:r>
              <a:rPr lang="en-US" sz="2400" spc="-1" dirty="0"/>
              <a:t> π</a:t>
            </a:r>
            <a:r>
              <a:rPr lang="en-US" sz="2400" spc="-1" dirty="0" err="1"/>
              <a:t>ου</a:t>
            </a:r>
            <a:r>
              <a:rPr lang="en-US" sz="2400" spc="-1" dirty="0"/>
              <a:t> </a:t>
            </a:r>
            <a:r>
              <a:rPr lang="en-US" sz="2400" spc="-1" dirty="0" err="1"/>
              <a:t>ζούσ</a:t>
            </a:r>
            <a:r>
              <a:rPr lang="en-US" sz="2400" spc="-1" dirty="0"/>
              <a:t>α</a:t>
            </a:r>
            <a:r>
              <a:rPr lang="en-US" sz="2400" spc="-1" dirty="0" err="1"/>
              <a:t>ν</a:t>
            </a:r>
            <a:r>
              <a:rPr lang="en-US" sz="2400" spc="-1" dirty="0"/>
              <a:t> </a:t>
            </a:r>
            <a:r>
              <a:rPr lang="el-GR" sz="2400" spc="-1" dirty="0"/>
              <a:t>γύρω από τη </a:t>
            </a:r>
            <a:r>
              <a:rPr lang="en-US" sz="2400" spc="-1" dirty="0" err="1"/>
              <a:t>Μεσό</a:t>
            </a:r>
            <a:r>
              <a:rPr lang="el-GR" sz="2400" spc="-1" dirty="0" err="1"/>
              <a:t>γειο</a:t>
            </a:r>
            <a:r>
              <a:rPr lang="en-US" sz="2400" spc="-1" dirty="0"/>
              <a:t> </a:t>
            </a:r>
            <a:r>
              <a:rPr lang="en-US" sz="2400" spc="-1" dirty="0" err="1"/>
              <a:t>είχ</a:t>
            </a:r>
            <a:r>
              <a:rPr lang="en-US" sz="2400" spc="-1" dirty="0"/>
              <a:t>α</a:t>
            </a:r>
            <a:r>
              <a:rPr lang="en-US" sz="2400" spc="-1" dirty="0" err="1"/>
              <a:t>ν</a:t>
            </a:r>
            <a:r>
              <a:rPr lang="en-US" sz="2400" spc="-1" dirty="0"/>
              <a:t> </a:t>
            </a:r>
            <a:r>
              <a:rPr lang="en-US" sz="2400" spc="-1" dirty="0" err="1"/>
              <a:t>ιδι</a:t>
            </a:r>
            <a:r>
              <a:rPr lang="en-US" sz="2400" spc="-1" dirty="0"/>
              <a:t>α</a:t>
            </a:r>
            <a:r>
              <a:rPr lang="en-US" sz="2400" spc="-1" dirty="0" err="1"/>
              <a:t>ίτερες</a:t>
            </a:r>
            <a:r>
              <a:rPr lang="en-US" sz="2400" spc="-1" dirty="0"/>
              <a:t> </a:t>
            </a:r>
            <a:r>
              <a:rPr lang="en-US" sz="2400" spc="-1" dirty="0" err="1"/>
              <a:t>δι</a:t>
            </a:r>
            <a:r>
              <a:rPr lang="en-US" sz="2400" spc="-1" dirty="0"/>
              <a:t>α</a:t>
            </a:r>
            <a:r>
              <a:rPr lang="en-US" sz="2400" spc="-1" dirty="0" err="1"/>
              <a:t>τροφικές</a:t>
            </a:r>
            <a:r>
              <a:rPr lang="en-US" sz="2400" spc="-1" dirty="0"/>
              <a:t> </a:t>
            </a:r>
            <a:r>
              <a:rPr lang="en-US" sz="2400" spc="-1" dirty="0" err="1"/>
              <a:t>συνήθειες</a:t>
            </a:r>
            <a:r>
              <a:rPr lang="en-US" sz="2400" spc="-1" dirty="0"/>
              <a:t> π</a:t>
            </a:r>
            <a:r>
              <a:rPr lang="en-US" sz="2400" spc="-1" dirty="0" err="1"/>
              <a:t>ου</a:t>
            </a:r>
            <a:r>
              <a:rPr lang="en-US" sz="2400" spc="-1" dirty="0"/>
              <a:t> </a:t>
            </a:r>
            <a:r>
              <a:rPr lang="en-US" sz="2400" spc="-1" dirty="0" err="1"/>
              <a:t>τους</a:t>
            </a:r>
            <a:r>
              <a:rPr lang="en-US" sz="2400" spc="-1" dirty="0"/>
              <a:t> π</a:t>
            </a:r>
            <a:r>
              <a:rPr lang="en-US" sz="2400" spc="-1" dirty="0" err="1"/>
              <a:t>ροστάτευ</a:t>
            </a:r>
            <a:r>
              <a:rPr lang="en-US" sz="2400" spc="-1" dirty="0"/>
              <a:t>α</a:t>
            </a:r>
            <a:r>
              <a:rPr lang="en-US" sz="2400" spc="-1" dirty="0" err="1"/>
              <a:t>ν</a:t>
            </a:r>
            <a:r>
              <a:rPr lang="en-US" sz="2400" spc="-1" dirty="0"/>
              <a:t> απ</a:t>
            </a:r>
            <a:r>
              <a:rPr lang="en-US" sz="2400" spc="-1" dirty="0" err="1"/>
              <a:t>ό</a:t>
            </a:r>
            <a:r>
              <a:rPr lang="en-US" sz="2400" spc="-1" dirty="0"/>
              <a:t> π</a:t>
            </a:r>
            <a:r>
              <a:rPr lang="en-US" sz="2400" spc="-1" dirty="0" err="1"/>
              <a:t>ολλά</a:t>
            </a:r>
            <a:r>
              <a:rPr lang="en-US" sz="2400" spc="-1" dirty="0"/>
              <a:t> </a:t>
            </a:r>
            <a:r>
              <a:rPr lang="en-US" sz="2400" spc="-1" dirty="0" err="1"/>
              <a:t>νοσήμ</a:t>
            </a:r>
            <a:r>
              <a:rPr lang="en-US" sz="2400" spc="-1" dirty="0"/>
              <a:t>α</a:t>
            </a:r>
            <a:r>
              <a:rPr lang="en-US" sz="2400" spc="-1" dirty="0" err="1"/>
              <a:t>τ</a:t>
            </a:r>
            <a:r>
              <a:rPr lang="en-US" sz="2400" spc="-1" dirty="0"/>
              <a:t>α</a:t>
            </a:r>
            <a:r>
              <a:rPr lang="el-GR" sz="2400" spc="-1" dirty="0"/>
              <a:t> και τους χάριζαν πολλά χρόνια ζωής.</a:t>
            </a:r>
            <a:endParaRPr lang="en-US" sz="2400" spc="-1" dirty="0"/>
          </a:p>
          <a:p>
            <a:endParaRPr lang="en-US" sz="2400" spc="-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C140C-5420-6D4A-8A3F-5490C72B9E3A}"/>
              </a:ext>
            </a:extLst>
          </p:cNvPr>
          <p:cNvSpPr txBox="1"/>
          <p:nvPr/>
        </p:nvSpPr>
        <p:spPr>
          <a:xfrm>
            <a:off x="3703732" y="4784655"/>
            <a:ext cx="7817708" cy="954107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Οι ιδιαίτερες αυτές συνήθειες ονομάστηκαν «Μεσογειακή Δίαιτα» 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" y="4154016"/>
            <a:ext cx="3368511" cy="15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11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7955AF-8988-D645-8D3C-C33ED437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</a:t>
            </a:r>
            <a:r>
              <a:rPr lang="en-US" dirty="0" err="1"/>
              <a:t>ό</a:t>
            </a:r>
            <a:r>
              <a:rPr lang="el-GR" dirty="0"/>
              <a:t>σο αλάτι είναι πολύ;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89876-261B-5545-B6FD-399899172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196" y="944880"/>
            <a:ext cx="8819804" cy="490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Χρησιμοποίησε τις παρακάτω κατηγορίες για να βρεις αν το τρόφιμο που καταναλώνεις έχει πολύ, λίγη ή μέτρια ποσότητα αλατιού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907004-B8AD-C241-B256-3D78CEC82514}"/>
              </a:ext>
            </a:extLst>
          </p:cNvPr>
          <p:cNvSpPr/>
          <p:nvPr/>
        </p:nvSpPr>
        <p:spPr>
          <a:xfrm>
            <a:off x="3311384" y="3460577"/>
            <a:ext cx="1645508" cy="1495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Λιγότερο από 0,3 </a:t>
            </a:r>
            <a:r>
              <a:rPr lang="el-GR" sz="2000" dirty="0" err="1"/>
              <a:t>γρ</a:t>
            </a:r>
            <a:endParaRPr 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739C25-6B3A-5D4F-AFA6-985F044BD508}"/>
              </a:ext>
            </a:extLst>
          </p:cNvPr>
          <p:cNvSpPr/>
          <p:nvPr/>
        </p:nvSpPr>
        <p:spPr>
          <a:xfrm>
            <a:off x="5537660" y="3460577"/>
            <a:ext cx="1645508" cy="1495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Μεταξύ 0,3- 1,5 </a:t>
            </a:r>
            <a:r>
              <a:rPr lang="el-GR" sz="2000" dirty="0" err="1"/>
              <a:t>γρ</a:t>
            </a:r>
            <a:r>
              <a:rPr lang="el-GR" sz="2000" dirty="0"/>
              <a:t> </a:t>
            </a:r>
            <a:endParaRPr lang="en-US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001B70-10C2-8849-B3DD-640F5AC86DFC}"/>
              </a:ext>
            </a:extLst>
          </p:cNvPr>
          <p:cNvSpPr/>
          <p:nvPr/>
        </p:nvSpPr>
        <p:spPr>
          <a:xfrm>
            <a:off x="7763936" y="3460577"/>
            <a:ext cx="1645508" cy="1495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Πάνω από 1,5 </a:t>
            </a:r>
            <a:r>
              <a:rPr lang="el-GR" sz="2000" dirty="0" err="1"/>
              <a:t>γρ</a:t>
            </a:r>
            <a:r>
              <a:rPr lang="el-GR" sz="2000" dirty="0"/>
              <a:t> </a:t>
            </a:r>
            <a:endParaRPr lang="en-US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53EEB9-34ED-484F-8CB5-0C28E1D64520}"/>
              </a:ext>
            </a:extLst>
          </p:cNvPr>
          <p:cNvSpPr/>
          <p:nvPr/>
        </p:nvSpPr>
        <p:spPr>
          <a:xfrm>
            <a:off x="10301190" y="3417035"/>
            <a:ext cx="1645508" cy="1495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Πάνω από 1,8 </a:t>
            </a:r>
            <a:r>
              <a:rPr lang="el-GR" sz="2000" dirty="0" err="1"/>
              <a:t>γρ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206AB-9993-A040-B572-30444BBC4F8E}"/>
              </a:ext>
            </a:extLst>
          </p:cNvPr>
          <p:cNvSpPr txBox="1"/>
          <p:nvPr/>
        </p:nvSpPr>
        <p:spPr>
          <a:xfrm>
            <a:off x="3610006" y="2875002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Χαμηλή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F1F7C-E70A-694F-86B0-FB904BDA8D8C}"/>
              </a:ext>
            </a:extLst>
          </p:cNvPr>
          <p:cNvSpPr txBox="1"/>
          <p:nvPr/>
        </p:nvSpPr>
        <p:spPr>
          <a:xfrm>
            <a:off x="3455059" y="5289355"/>
            <a:ext cx="163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Ανά 100 </a:t>
            </a:r>
            <a:r>
              <a:rPr lang="el-GR" sz="2400" dirty="0" err="1"/>
              <a:t>γρ</a:t>
            </a:r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B754C-958C-CD42-BA74-171FEC9D3D08}"/>
              </a:ext>
            </a:extLst>
          </p:cNvPr>
          <p:cNvSpPr txBox="1"/>
          <p:nvPr/>
        </p:nvSpPr>
        <p:spPr>
          <a:xfrm>
            <a:off x="5998979" y="2875002"/>
            <a:ext cx="112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Μέτρια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1CB911-81B4-E24E-A3E4-962430368253}"/>
              </a:ext>
            </a:extLst>
          </p:cNvPr>
          <p:cNvSpPr txBox="1"/>
          <p:nvPr/>
        </p:nvSpPr>
        <p:spPr>
          <a:xfrm>
            <a:off x="5720399" y="5289355"/>
            <a:ext cx="163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Ανά 100 </a:t>
            </a:r>
            <a:r>
              <a:rPr lang="el-GR" sz="2400" dirty="0" err="1"/>
              <a:t>γρ</a:t>
            </a:r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EFD76-9EA6-DF43-A265-DF524BB5D534}"/>
              </a:ext>
            </a:extLst>
          </p:cNvPr>
          <p:cNvSpPr txBox="1"/>
          <p:nvPr/>
        </p:nvSpPr>
        <p:spPr>
          <a:xfrm>
            <a:off x="8124639" y="2875002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Υψηλή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EDB459-CCB1-4D4E-B026-CF705C16D60F}"/>
              </a:ext>
            </a:extLst>
          </p:cNvPr>
          <p:cNvSpPr txBox="1"/>
          <p:nvPr/>
        </p:nvSpPr>
        <p:spPr>
          <a:xfrm>
            <a:off x="8030018" y="5249904"/>
            <a:ext cx="163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Ανά 100 </a:t>
            </a:r>
            <a:r>
              <a:rPr lang="el-GR" sz="2400" dirty="0" err="1"/>
              <a:t>γρ</a:t>
            </a:r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D60739-6B2D-EA41-A40D-9AC2672A6A54}"/>
              </a:ext>
            </a:extLst>
          </p:cNvPr>
          <p:cNvSpPr txBox="1"/>
          <p:nvPr/>
        </p:nvSpPr>
        <p:spPr>
          <a:xfrm>
            <a:off x="10544748" y="5235167"/>
            <a:ext cx="1630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Ανά μερίδα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D37661-1634-6547-8B89-DB9CB7150895}"/>
              </a:ext>
            </a:extLst>
          </p:cNvPr>
          <p:cNvSpPr txBox="1"/>
          <p:nvPr/>
        </p:nvSpPr>
        <p:spPr>
          <a:xfrm>
            <a:off x="10629536" y="2864450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Υψηλή</a:t>
            </a:r>
            <a:endParaRPr lang="en-US" sz="2400" dirty="0"/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CFB07827-0973-6148-9E84-F1FCF9D2B208}"/>
              </a:ext>
            </a:extLst>
          </p:cNvPr>
          <p:cNvSpPr/>
          <p:nvPr/>
        </p:nvSpPr>
        <p:spPr>
          <a:xfrm>
            <a:off x="348178" y="1772405"/>
            <a:ext cx="1802085" cy="1363795"/>
          </a:xfrm>
          <a:prstGeom prst="wedgeRectCallout">
            <a:avLst>
              <a:gd name="adj1" fmla="val -8701"/>
              <a:gd name="adj2" fmla="val 100830"/>
            </a:avLst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Πάντα να διαβάζεις τις ετικέτες τροφίμων ! 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77B8FB-B20B-455E-9642-C5FA2E25FC38}"/>
              </a:ext>
            </a:extLst>
          </p:cNvPr>
          <p:cNvSpPr/>
          <p:nvPr/>
        </p:nvSpPr>
        <p:spPr>
          <a:xfrm>
            <a:off x="660733" y="4145872"/>
            <a:ext cx="1645508" cy="12606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/>
              <a:t>paidaki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5993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6DD1-A0AC-894A-B6CF-B5B661A6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Ζάχαρη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44F1-541A-854C-AB47-AC3E411A4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196" y="1483360"/>
            <a:ext cx="8819804" cy="436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Τρόφιμα που περιέχουν πολλή ζάχαρη είναι τα μπισκότα, κάποια δημητριακά πρωινού, κέικ, σοκολάτες, γλυκά, αναψυκτικά και χυμούς εμπορίου. 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Η υπερβολική πρόσληψη ζάχαρης προκαλεί τερηδόνα, αλλά μπορεί και να βοηθήσει στην αύξηση του βάρους.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0C89A-5BC8-43F6-9CE4-75CDABE9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5" y="2530205"/>
            <a:ext cx="3090593" cy="17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52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62648-632A-1F48-8BD8-18041962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</a:t>
            </a:r>
            <a:r>
              <a:rPr lang="en-US" dirty="0" err="1"/>
              <a:t>ό</a:t>
            </a:r>
            <a:r>
              <a:rPr lang="el-GR" dirty="0"/>
              <a:t>σο ζάχαρη είναι πολλή;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B12419-DFB4-7942-B20A-8C544A18C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196" y="1524000"/>
            <a:ext cx="8819804" cy="4328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Η </a:t>
            </a:r>
            <a:r>
              <a:rPr lang="el-GR" sz="2400" b="1" dirty="0"/>
              <a:t>μεγαλύτερη ποσότητα ζάχαρης </a:t>
            </a:r>
            <a:r>
              <a:rPr lang="el-GR" sz="2400" dirty="0"/>
              <a:t>που μπορεί να καταναλώνεις την ημέρα εξαρτάται από την ηλικία σου: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4 </a:t>
            </a:r>
            <a:r>
              <a:rPr lang="el-GR" dirty="0"/>
              <a:t>με </a:t>
            </a:r>
            <a:r>
              <a:rPr lang="en-US" dirty="0"/>
              <a:t>6 </a:t>
            </a:r>
            <a:r>
              <a:rPr lang="el-GR" dirty="0"/>
              <a:t>ετ</a:t>
            </a:r>
            <a:r>
              <a:rPr lang="en-US" dirty="0" err="1"/>
              <a:t>ώ</a:t>
            </a:r>
            <a:r>
              <a:rPr lang="el-GR" dirty="0"/>
              <a:t>ν</a:t>
            </a:r>
            <a:r>
              <a:rPr lang="en-US" dirty="0"/>
              <a:t> </a:t>
            </a:r>
            <a:r>
              <a:rPr lang="el-GR" dirty="0"/>
              <a:t>➡️</a:t>
            </a:r>
            <a:r>
              <a:rPr lang="en-US" dirty="0"/>
              <a:t> </a:t>
            </a:r>
            <a:r>
              <a:rPr lang="el-GR" dirty="0"/>
              <a:t>19 </a:t>
            </a:r>
            <a:r>
              <a:rPr lang="el-GR" dirty="0" err="1"/>
              <a:t>γρ</a:t>
            </a:r>
            <a:r>
              <a:rPr lang="el-GR" dirty="0"/>
              <a:t> την ημέρα (5 κουταλάκια )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7 </a:t>
            </a:r>
            <a:r>
              <a:rPr lang="el-GR" dirty="0"/>
              <a:t>με</a:t>
            </a:r>
            <a:r>
              <a:rPr lang="en-US" dirty="0"/>
              <a:t> 10 </a:t>
            </a:r>
            <a:r>
              <a:rPr lang="el-GR" dirty="0"/>
              <a:t>ετ</a:t>
            </a:r>
            <a:r>
              <a:rPr lang="en-US" dirty="0" err="1"/>
              <a:t>ώ</a:t>
            </a:r>
            <a:r>
              <a:rPr lang="el-GR" dirty="0"/>
              <a:t>ν</a:t>
            </a:r>
            <a:r>
              <a:rPr lang="en-US" dirty="0"/>
              <a:t> </a:t>
            </a:r>
            <a:r>
              <a:rPr lang="el-GR" dirty="0"/>
              <a:t>➡️</a:t>
            </a:r>
            <a:r>
              <a:rPr lang="en-US" dirty="0"/>
              <a:t> </a:t>
            </a:r>
            <a:r>
              <a:rPr lang="el-GR" dirty="0"/>
              <a:t>24 </a:t>
            </a:r>
            <a:r>
              <a:rPr lang="el-GR" dirty="0" err="1"/>
              <a:t>γρ</a:t>
            </a:r>
            <a:r>
              <a:rPr lang="el-GR" dirty="0"/>
              <a:t> την ημέρα (6 κουταλάκια) </a:t>
            </a:r>
            <a:endParaRPr lang="en-US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11 </a:t>
            </a:r>
            <a:r>
              <a:rPr lang="el-GR" dirty="0"/>
              <a:t>ετών και πάνω ➡️</a:t>
            </a:r>
            <a:r>
              <a:rPr lang="en-US" dirty="0"/>
              <a:t> </a:t>
            </a:r>
            <a:r>
              <a:rPr lang="el-GR" dirty="0"/>
              <a:t>30 </a:t>
            </a:r>
            <a:r>
              <a:rPr lang="el-GR" dirty="0" err="1"/>
              <a:t>γρ</a:t>
            </a:r>
            <a:r>
              <a:rPr lang="el-GR" dirty="0"/>
              <a:t> την ημέρα (7 κουταλάκια)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3F520-95DA-614B-AA3B-8224B3E3A4C4}"/>
              </a:ext>
            </a:extLst>
          </p:cNvPr>
          <p:cNvSpPr txBox="1"/>
          <p:nvPr/>
        </p:nvSpPr>
        <p:spPr>
          <a:xfrm>
            <a:off x="4848085" y="5971746"/>
            <a:ext cx="6995572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/>
            </a:lvl1pPr>
          </a:lstStyle>
          <a:p>
            <a:r>
              <a:rPr lang="el-GR" dirty="0"/>
              <a:t> </a:t>
            </a:r>
            <a:r>
              <a:rPr lang="en-US" dirty="0" err="1"/>
              <a:t>Έ</a:t>
            </a:r>
            <a:r>
              <a:rPr lang="el-GR" dirty="0"/>
              <a:t>να κουτάκι αναψυκτικού έχει 9 κουταλάκια ζάχαρης </a:t>
            </a:r>
            <a:endParaRPr lang="en-US" dirty="0"/>
          </a:p>
        </p:txBody>
      </p:sp>
      <p:pic>
        <p:nvPicPr>
          <p:cNvPr id="5" name="Graphic 4" descr="Warning">
            <a:extLst>
              <a:ext uri="{FF2B5EF4-FFF2-40B4-BE49-F238E27FC236}">
                <a16:creationId xmlns:a16="http://schemas.microsoft.com/office/drawing/2014/main" id="{480EA28D-AA21-554B-BDEF-5978F5E873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29257" y="50573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23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2"/>
          <p:cNvSpPr txBox="1"/>
          <p:nvPr/>
        </p:nvSpPr>
        <p:spPr>
          <a:xfrm>
            <a:off x="7591565" y="1211739"/>
            <a:ext cx="3507840" cy="143217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00" algn="ctr">
              <a:lnSpc>
                <a:spcPct val="90000"/>
              </a:lnSpc>
              <a:spcBef>
                <a:spcPts val="1001"/>
              </a:spcBef>
            </a:pPr>
            <a:r>
              <a:rPr lang="el-GR" sz="2400" b="1" spc="-1" dirty="0"/>
              <a:t>Προτιμώ:</a:t>
            </a:r>
          </a:p>
          <a:p>
            <a:pPr marL="34200" algn="ctr">
              <a:lnSpc>
                <a:spcPct val="90000"/>
              </a:lnSpc>
              <a:spcBef>
                <a:spcPts val="1001"/>
              </a:spcBef>
            </a:pPr>
            <a:r>
              <a:rPr lang="el-GR" sz="2400" b="1" spc="-1" dirty="0"/>
              <a:t>μέλι, φρούτα, κακάο, </a:t>
            </a:r>
          </a:p>
          <a:p>
            <a:pPr marL="34200" algn="ctr">
              <a:lnSpc>
                <a:spcPct val="90000"/>
              </a:lnSpc>
              <a:spcBef>
                <a:spcPts val="1001"/>
              </a:spcBef>
            </a:pPr>
            <a:r>
              <a:rPr lang="el-GR" sz="2400" b="1" spc="-1" dirty="0"/>
              <a:t>παγωτό, ρυζόγαλο</a:t>
            </a:r>
          </a:p>
          <a:p>
            <a:pPr marL="34200" algn="ctr">
              <a:lnSpc>
                <a:spcPct val="90000"/>
              </a:lnSpc>
              <a:spcBef>
                <a:spcPts val="1001"/>
              </a:spcBef>
            </a:pPr>
            <a:endParaRPr lang="el-GR" sz="2400" spc="-1" dirty="0">
              <a:solidFill>
                <a:srgbClr val="9EB060"/>
              </a:solidFill>
              <a:latin typeface="Corbe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7450445" y="858188"/>
            <a:ext cx="3790080" cy="2301840"/>
          </a:xfrm>
          <a:prstGeom prst="wedgeEllipseCallout">
            <a:avLst>
              <a:gd name="adj1" fmla="val -74100"/>
              <a:gd name="adj2" fmla="val 57845"/>
            </a:avLst>
          </a:prstGeom>
          <a:noFill/>
          <a:ln w="5724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866C6-2822-4AA7-9C17-799E29A3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3360214"/>
            <a:ext cx="3982720" cy="681036"/>
          </a:xfrm>
        </p:spPr>
        <p:txBody>
          <a:bodyPr>
            <a:noAutofit/>
          </a:bodyPr>
          <a:lstStyle/>
          <a:p>
            <a:pPr algn="r"/>
            <a:r>
              <a:rPr lang="el-GR" sz="2800" spc="-1" dirty="0">
                <a:solidFill>
                  <a:schemeClr val="tx1"/>
                </a:solidFill>
                <a:latin typeface="Corbel"/>
              </a:rPr>
              <a:t>Προσπαθώ να αποφεύγω τα γλυκά και τα  τυποποιημένα προϊόντα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0" y="2643917"/>
            <a:ext cx="1907406" cy="29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8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0640" y="1"/>
            <a:ext cx="8341360" cy="6858000"/>
          </a:xfrm>
          <a:prstGeom prst="rect">
            <a:avLst/>
          </a:prstGeom>
        </p:spPr>
      </p:pic>
      <p:sp>
        <p:nvSpPr>
          <p:cNvPr id="71" name="CustomShape 20">
            <a:extLst>
              <a:ext uri="{FF2B5EF4-FFF2-40B4-BE49-F238E27FC236}">
                <a16:creationId xmlns:a16="http://schemas.microsoft.com/office/drawing/2014/main" id="{6333F192-06D9-F742-BC3F-B1D1589524CC}"/>
              </a:ext>
            </a:extLst>
          </p:cNvPr>
          <p:cNvSpPr/>
          <p:nvPr/>
        </p:nvSpPr>
        <p:spPr>
          <a:xfrm>
            <a:off x="195335" y="1921397"/>
            <a:ext cx="3068726" cy="2323857"/>
          </a:xfrm>
          <a:prstGeom prst="cloudCallout">
            <a:avLst>
              <a:gd name="adj1" fmla="val 10987"/>
              <a:gd name="adj2" fmla="val 7013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  <a:latin typeface="Corbel"/>
              </a:rPr>
              <a:t>Μην</a:t>
            </a:r>
            <a:r>
              <a:rPr lang="en-US" sz="2400" spc="-1" dirty="0">
                <a:solidFill>
                  <a:srgbClr val="FFFFFF"/>
                </a:solidFill>
                <a:latin typeface="Corbel"/>
              </a:rPr>
              <a:t> </a:t>
            </a:r>
            <a:r>
              <a:rPr lang="en-US" sz="2400" spc="-1" dirty="0" err="1">
                <a:solidFill>
                  <a:srgbClr val="FFFFFF"/>
                </a:solidFill>
                <a:latin typeface="Corbel"/>
              </a:rPr>
              <a:t>ξεχνάς</a:t>
            </a:r>
            <a:r>
              <a:rPr lang="en-US" sz="2400" spc="-1" dirty="0">
                <a:solidFill>
                  <a:srgbClr val="FFFFFF"/>
                </a:solidFill>
                <a:latin typeface="Corbel"/>
              </a:rPr>
              <a:t> να π</a:t>
            </a:r>
            <a:r>
              <a:rPr lang="en-US" sz="2400" spc="-1" dirty="0" err="1">
                <a:solidFill>
                  <a:srgbClr val="FFFFFF"/>
                </a:solidFill>
                <a:latin typeface="Corbel"/>
              </a:rPr>
              <a:t>ίνεις</a:t>
            </a:r>
            <a:r>
              <a:rPr lang="en-US" sz="2400" spc="-1" dirty="0">
                <a:solidFill>
                  <a:srgbClr val="FFFFFF"/>
                </a:solidFill>
                <a:latin typeface="Corbel"/>
              </a:rPr>
              <a:t> α</a:t>
            </a:r>
            <a:r>
              <a:rPr lang="en-US" sz="2400" spc="-1" dirty="0" err="1">
                <a:solidFill>
                  <a:srgbClr val="FFFFFF"/>
                </a:solidFill>
                <a:latin typeface="Corbel"/>
              </a:rPr>
              <a:t>ρκετό</a:t>
            </a:r>
            <a:r>
              <a:rPr lang="en-US" sz="2400" spc="-1" dirty="0">
                <a:solidFill>
                  <a:srgbClr val="FFFFFF"/>
                </a:solidFill>
                <a:latin typeface="Corbel"/>
              </a:rPr>
              <a:t> </a:t>
            </a:r>
            <a:r>
              <a:rPr lang="en-US" sz="2400" spc="-1" dirty="0" err="1">
                <a:solidFill>
                  <a:srgbClr val="FFFFFF"/>
                </a:solidFill>
                <a:latin typeface="Corbel"/>
              </a:rPr>
              <a:t>νερό</a:t>
            </a:r>
            <a:r>
              <a:rPr lang="en-US" sz="2400" spc="-1" dirty="0">
                <a:solidFill>
                  <a:srgbClr val="FFFFFF"/>
                </a:solidFill>
                <a:latin typeface="Corbel"/>
              </a:rPr>
              <a:t> όπ</a:t>
            </a:r>
            <a:r>
              <a:rPr lang="en-US" sz="2400" spc="-1" dirty="0" err="1">
                <a:solidFill>
                  <a:srgbClr val="FFFFFF"/>
                </a:solidFill>
                <a:latin typeface="Corbel"/>
              </a:rPr>
              <a:t>οτε</a:t>
            </a:r>
            <a:r>
              <a:rPr lang="en-US" sz="2400" spc="-1" dirty="0">
                <a:solidFill>
                  <a:srgbClr val="FFFFFF"/>
                </a:solidFill>
                <a:latin typeface="Corbel"/>
              </a:rPr>
              <a:t> </a:t>
            </a:r>
            <a:r>
              <a:rPr lang="en-US" sz="2400" spc="-1" dirty="0" err="1">
                <a:solidFill>
                  <a:srgbClr val="FFFFFF"/>
                </a:solidFill>
                <a:latin typeface="Corbel"/>
              </a:rPr>
              <a:t>διψάς</a:t>
            </a:r>
            <a:r>
              <a:rPr lang="en-US" sz="2400" spc="-1" dirty="0">
                <a:solidFill>
                  <a:srgbClr val="FFFFFF"/>
                </a:solidFill>
                <a:latin typeface="Corbel"/>
              </a:rPr>
              <a:t>!</a:t>
            </a:r>
            <a:endParaRPr lang="en-US" sz="2400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14ECD-3F02-4944-9CB7-91344A58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6" y="6030411"/>
            <a:ext cx="2715228" cy="681036"/>
          </a:xfrm>
        </p:spPr>
        <p:txBody>
          <a:bodyPr>
            <a:noAutofit/>
          </a:bodyPr>
          <a:lstStyle/>
          <a:p>
            <a:r>
              <a:rPr lang="en-US" spc="-1" dirty="0" err="1"/>
              <a:t>Μεσογει</a:t>
            </a:r>
            <a:r>
              <a:rPr lang="en-US" spc="-1" dirty="0"/>
              <a:t>ακή Πυραμίδα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26" y="4245254"/>
            <a:ext cx="1397972" cy="1606270"/>
          </a:xfrm>
        </p:spPr>
      </p:pic>
    </p:spTree>
    <p:extLst>
      <p:ext uri="{BB962C8B-B14F-4D97-AF65-F5344CB8AC3E}">
        <p14:creationId xmlns:p14="http://schemas.microsoft.com/office/powerpoint/2010/main" val="34455963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TextShape 1"/>
          <p:cNvSpPr txBox="1"/>
          <p:nvPr/>
        </p:nvSpPr>
        <p:spPr>
          <a:xfrm>
            <a:off x="2724442" y="2133599"/>
            <a:ext cx="8629358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Πως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ορούμε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ν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 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φτιάξουμε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θρε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τικά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γεύμ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 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ι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σν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με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τις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ομάδες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τροφίμων</a:t>
            </a:r>
            <a:r>
              <a:rPr lang="en-US" sz="2800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</a:p>
        </p:txBody>
      </p:sp>
      <p:pic>
        <p:nvPicPr>
          <p:cNvPr id="3" name="Graphic 2" descr="Lightbulb and gear">
            <a:extLst>
              <a:ext uri="{FF2B5EF4-FFF2-40B4-BE49-F238E27FC236}">
                <a16:creationId xmlns:a16="http://schemas.microsoft.com/office/drawing/2014/main" id="{25051AD3-95B4-6D4B-8C96-65A6F24346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243839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0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TextShape 1"/>
          <p:cNvSpPr txBox="1"/>
          <p:nvPr/>
        </p:nvSpPr>
        <p:spPr>
          <a:xfrm>
            <a:off x="1225834" y="1385779"/>
            <a:ext cx="10775092" cy="1349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8500"/>
          </a:bodyPr>
          <a:lstStyle/>
          <a:p>
            <a:pPr algn="ctr">
              <a:lnSpc>
                <a:spcPct val="90000"/>
              </a:lnSpc>
            </a:pPr>
            <a:r>
              <a:rPr lang="el-GR" sz="2400" spc="-1" dirty="0"/>
              <a:t>Για ένα πλήρες πρωινό </a:t>
            </a:r>
            <a:r>
              <a:rPr sz="2400" dirty="0"/>
              <a:t/>
            </a:r>
            <a:br>
              <a:rPr sz="2400" dirty="0"/>
            </a:br>
            <a:r>
              <a:rPr lang="el-GR" sz="2400" spc="-1" dirty="0"/>
              <a:t>χρειαζόμαστε τρόφιμα από </a:t>
            </a:r>
            <a:r>
              <a:rPr lang="el-GR" sz="2400" b="1" spc="-1" dirty="0"/>
              <a:t>τρεις </a:t>
            </a:r>
            <a:r>
              <a:rPr sz="2400" b="1" dirty="0"/>
              <a:t/>
            </a:r>
            <a:br>
              <a:rPr sz="2400" b="1" dirty="0"/>
            </a:br>
            <a:r>
              <a:rPr lang="el-GR" sz="2400" spc="-1" dirty="0"/>
              <a:t>διαφορετικές ομάδες τροφίμων! </a:t>
            </a:r>
          </a:p>
        </p:txBody>
      </p:sp>
      <p:sp>
        <p:nvSpPr>
          <p:cNvPr id="612" name="CustomShape 7"/>
          <p:cNvSpPr/>
          <p:nvPr/>
        </p:nvSpPr>
        <p:spPr>
          <a:xfrm>
            <a:off x="4198440" y="4605120"/>
            <a:ext cx="708120" cy="792360"/>
          </a:xfrm>
          <a:prstGeom prst="mathPlus">
            <a:avLst>
              <a:gd name="adj1" fmla="val 2352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3" name="CustomShape 8"/>
          <p:cNvSpPr/>
          <p:nvPr/>
        </p:nvSpPr>
        <p:spPr>
          <a:xfrm>
            <a:off x="7710960" y="4605120"/>
            <a:ext cx="708120" cy="792360"/>
          </a:xfrm>
          <a:prstGeom prst="mathPlus">
            <a:avLst>
              <a:gd name="adj1" fmla="val 2352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4" name="CustomShape 9"/>
          <p:cNvSpPr/>
          <p:nvPr/>
        </p:nvSpPr>
        <p:spPr>
          <a:xfrm>
            <a:off x="5510506" y="3328548"/>
            <a:ext cx="1753148" cy="4957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D24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BD582C"/>
                </a:solidFill>
              </a:rPr>
              <a:t>Δημητριακά</a:t>
            </a:r>
            <a:endParaRPr lang="en-US" sz="2400" spc="-1"/>
          </a:p>
        </p:txBody>
      </p:sp>
      <p:sp>
        <p:nvSpPr>
          <p:cNvPr id="615" name="CustomShape 10"/>
          <p:cNvSpPr/>
          <p:nvPr/>
        </p:nvSpPr>
        <p:spPr>
          <a:xfrm>
            <a:off x="9160850" y="3317715"/>
            <a:ext cx="1398960" cy="4957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D24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BD582C"/>
                </a:solidFill>
              </a:rPr>
              <a:t>Φρούτα</a:t>
            </a:r>
            <a:endParaRPr lang="en-US" sz="2400" spc="-1"/>
          </a:p>
        </p:txBody>
      </p:sp>
      <p:sp>
        <p:nvSpPr>
          <p:cNvPr id="616" name="CustomShape 11"/>
          <p:cNvSpPr/>
          <p:nvPr/>
        </p:nvSpPr>
        <p:spPr>
          <a:xfrm>
            <a:off x="1735463" y="3317715"/>
            <a:ext cx="2121194" cy="4957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D24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BD582C"/>
                </a:solidFill>
              </a:rPr>
              <a:t>Γαλακτοκομικά</a:t>
            </a:r>
            <a:endParaRPr lang="en-US" sz="2400" spc="-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197250-CC97-4E56-A624-9395FFDC32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160" y="4127130"/>
            <a:ext cx="1995840" cy="1496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3872D-D09F-4AEA-A178-5E15D2C306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765" y="4121867"/>
            <a:ext cx="2188949" cy="1460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405A92-8B0E-4779-BC87-EEA048DF15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806" y="4121867"/>
            <a:ext cx="2267049" cy="15081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57BD5C0-C27B-4202-A7F5-59C2E9A2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pc="-1" dirty="0"/>
              <a:t>Πρωινό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068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A3D943-C8DD-4D21-B1BE-8FC771CB86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320" y="1520908"/>
            <a:ext cx="1895767" cy="1421826"/>
          </a:xfrm>
          <a:prstGeom prst="rect">
            <a:avLst/>
          </a:prstGeom>
        </p:spPr>
      </p:pic>
      <p:sp>
        <p:nvSpPr>
          <p:cNvPr id="654" name="CustomShape 2"/>
          <p:cNvSpPr/>
          <p:nvPr/>
        </p:nvSpPr>
        <p:spPr>
          <a:xfrm>
            <a:off x="6096000" y="1028854"/>
            <a:ext cx="5936343" cy="4660746"/>
          </a:xfrm>
          <a:prstGeom prst="cloudCallout">
            <a:avLst>
              <a:gd name="adj1" fmla="val -92067"/>
              <a:gd name="adj2" fmla="val -13070"/>
            </a:avLst>
          </a:prstGeom>
          <a:noFill/>
          <a:ln w="38160">
            <a:solidFill>
              <a:srgbClr val="FFD24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4B147-488D-4D0C-BB46-E2059FE4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pc="-1" dirty="0"/>
              <a:t>Κολατσιό για ενέργεια και κοφτερό μυαλό!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0CCE3-F4DB-4A5F-9BF1-98DC88DDA5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435" y="2838721"/>
            <a:ext cx="898454" cy="1219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2F0D4-686D-47CD-9E30-79C88D2B81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263" y="3972903"/>
            <a:ext cx="1435777" cy="582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B9349F-1290-4A22-8DE0-C915F93AA5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355" y="2065739"/>
            <a:ext cx="2053465" cy="12089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BC986B-4698-4356-A53D-999BE82CE3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917" y="3470454"/>
            <a:ext cx="1122844" cy="1235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091D4D-D097-49EC-9399-CF1372BCE7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883" y="1585458"/>
            <a:ext cx="1652328" cy="108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569" y="2790346"/>
            <a:ext cx="2785363" cy="35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2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00" y="985519"/>
            <a:ext cx="4798000" cy="4765507"/>
          </a:xfrm>
          <a:prstGeom prst="rect">
            <a:avLst/>
          </a:prstGeom>
        </p:spPr>
      </p:pic>
      <p:sp>
        <p:nvSpPr>
          <p:cNvPr id="669" name="CustomShape 2"/>
          <p:cNvSpPr/>
          <p:nvPr/>
        </p:nvSpPr>
        <p:spPr>
          <a:xfrm>
            <a:off x="6098240" y="3775979"/>
            <a:ext cx="2129040" cy="185556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440">
            <a:noFill/>
          </a:ln>
          <a:effectLst>
            <a:outerShdw blurRad="50800" dist="3816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45000" rIns="3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  <a:latin typeface="Arial"/>
              </a:rPr>
              <a:t>Το</a:t>
            </a:r>
            <a:r>
              <a:rPr lang="en-US" sz="2400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spc="-1" dirty="0">
                <a:solidFill>
                  <a:srgbClr val="FFFFFF"/>
                </a:solidFill>
                <a:latin typeface="Arial"/>
              </a:rPr>
              <a:t>¼</a:t>
            </a:r>
            <a:r>
              <a:rPr lang="en-US" sz="2400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spc="-1" dirty="0" err="1">
                <a:solidFill>
                  <a:srgbClr val="FFFFFF"/>
                </a:solidFill>
                <a:latin typeface="Arial"/>
              </a:rPr>
              <a:t>του</a:t>
            </a:r>
            <a:r>
              <a:rPr lang="en-US" sz="2400" spc="-1" dirty="0">
                <a:solidFill>
                  <a:srgbClr val="FFFFFF"/>
                </a:solidFill>
                <a:latin typeface="Arial"/>
              </a:rPr>
              <a:t> π</a:t>
            </a:r>
            <a:r>
              <a:rPr lang="en-US" sz="2400" spc="-1" dirty="0" err="1">
                <a:solidFill>
                  <a:srgbClr val="FFFFFF"/>
                </a:solidFill>
                <a:latin typeface="Arial"/>
              </a:rPr>
              <a:t>ιάτου</a:t>
            </a:r>
            <a:endParaRPr lang="en-US" sz="2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  <a:latin typeface="Arial"/>
              </a:rPr>
              <a:t>Δημητρι</a:t>
            </a:r>
            <a:r>
              <a:rPr lang="en-US" sz="2400" spc="-1" dirty="0">
                <a:solidFill>
                  <a:srgbClr val="FFFFFF"/>
                </a:solidFill>
                <a:latin typeface="Arial"/>
              </a:rPr>
              <a:t>ακά</a:t>
            </a:r>
            <a:endParaRPr lang="en-US" sz="2400" spc="-1" dirty="0">
              <a:latin typeface="Arial"/>
            </a:endParaRPr>
          </a:p>
        </p:txBody>
      </p:sp>
      <p:sp>
        <p:nvSpPr>
          <p:cNvPr id="670" name="CustomShape 3"/>
          <p:cNvSpPr/>
          <p:nvPr/>
        </p:nvSpPr>
        <p:spPr>
          <a:xfrm>
            <a:off x="3971640" y="2079010"/>
            <a:ext cx="3735446" cy="100301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28440">
            <a:noFill/>
          </a:ln>
          <a:effectLst>
            <a:outerShdw blurRad="50800" dist="3816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45000" rIns="3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  <a:latin typeface="Arial"/>
              </a:rPr>
              <a:t>Το</a:t>
            </a:r>
            <a:r>
              <a:rPr lang="en-US" sz="2400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1" spc="-1" dirty="0">
                <a:solidFill>
                  <a:srgbClr val="FFFFFF"/>
                </a:solidFill>
                <a:latin typeface="Arial"/>
              </a:rPr>
              <a:t>½</a:t>
            </a:r>
            <a:r>
              <a:rPr lang="en-US" sz="2400" spc="-1" dirty="0">
                <a:solidFill>
                  <a:srgbClr val="FFFFFF"/>
                </a:solidFill>
                <a:latin typeface="Arial"/>
              </a:rPr>
              <a:t> π</a:t>
            </a:r>
            <a:r>
              <a:rPr lang="en-US" sz="2400" spc="-1" dirty="0" err="1">
                <a:solidFill>
                  <a:srgbClr val="FFFFFF"/>
                </a:solidFill>
                <a:latin typeface="Arial"/>
              </a:rPr>
              <a:t>ιάτο</a:t>
            </a:r>
            <a:endParaRPr lang="en-US" sz="2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  <a:latin typeface="Arial"/>
              </a:rPr>
              <a:t>Φρούτ</a:t>
            </a:r>
            <a:r>
              <a:rPr lang="en-US" sz="2400" spc="-1" dirty="0">
                <a:solidFill>
                  <a:srgbClr val="FFFFFF"/>
                </a:solidFill>
                <a:latin typeface="Arial"/>
              </a:rPr>
              <a:t>α &amp; Λαχανικά</a:t>
            </a:r>
            <a:endParaRPr lang="en-US" sz="2400" spc="-1" dirty="0">
              <a:latin typeface="Arial"/>
            </a:endParaRPr>
          </a:p>
        </p:txBody>
      </p:sp>
      <p:sp>
        <p:nvSpPr>
          <p:cNvPr id="675" name="CustomShape 7"/>
          <p:cNvSpPr/>
          <p:nvPr/>
        </p:nvSpPr>
        <p:spPr>
          <a:xfrm flipH="1">
            <a:off x="3330000" y="3591480"/>
            <a:ext cx="2361600" cy="2159546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28440">
            <a:noFill/>
          </a:ln>
          <a:effectLst>
            <a:outerShdw blurRad="50800" dist="3816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45000" rIns="3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  <a:latin typeface="Arial"/>
              </a:rPr>
              <a:t>Το</a:t>
            </a:r>
            <a:r>
              <a:rPr lang="en-US" sz="2400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spc="-1" dirty="0">
                <a:solidFill>
                  <a:srgbClr val="FFFFFF"/>
                </a:solidFill>
                <a:latin typeface="Arial"/>
              </a:rPr>
              <a:t>¼ </a:t>
            </a:r>
            <a:r>
              <a:rPr lang="en-US" sz="2400" spc="-1" dirty="0" err="1">
                <a:solidFill>
                  <a:srgbClr val="FFFFFF"/>
                </a:solidFill>
                <a:latin typeface="Arial"/>
              </a:rPr>
              <a:t>του</a:t>
            </a:r>
            <a:r>
              <a:rPr lang="en-US" sz="2400" spc="-1" dirty="0">
                <a:solidFill>
                  <a:srgbClr val="FFFFFF"/>
                </a:solidFill>
                <a:latin typeface="Arial"/>
              </a:rPr>
              <a:t> π</a:t>
            </a:r>
            <a:r>
              <a:rPr lang="en-US" sz="2400" spc="-1" dirty="0" err="1">
                <a:solidFill>
                  <a:srgbClr val="FFFFFF"/>
                </a:solidFill>
                <a:latin typeface="Arial"/>
              </a:rPr>
              <a:t>ιάτου</a:t>
            </a:r>
            <a:endParaRPr lang="en-US" sz="2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  <a:latin typeface="Arial"/>
              </a:rPr>
              <a:t>Κρέ</a:t>
            </a:r>
            <a:r>
              <a:rPr lang="en-US" sz="2400" spc="-1" dirty="0">
                <a:solidFill>
                  <a:srgbClr val="FFFFFF"/>
                </a:solidFill>
                <a:latin typeface="Arial"/>
              </a:rPr>
              <a:t>ας-Ψάρι-Όσπρια- Γαλακτοκομικά</a:t>
            </a:r>
            <a:endParaRPr lang="en-US" sz="2400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A902E-7961-425E-9C46-1514A460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 err="1"/>
              <a:t>Γι</a:t>
            </a:r>
            <a:r>
              <a:rPr lang="en-US" spc="-1" dirty="0"/>
              <a:t>α ένα πλήρες γεύμα…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 xmlns:p15="http://schemas.microsoft.com/office/powerpoint/2012/main">
      <p:transition spd="slow" advTm="36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351" y="812787"/>
            <a:ext cx="3646062" cy="5781554"/>
          </a:xfrm>
          <a:prstGeom prst="rect">
            <a:avLst/>
          </a:prstGeom>
        </p:spPr>
      </p:pic>
      <p:sp>
        <p:nvSpPr>
          <p:cNvPr id="677" name="CustomShape 1"/>
          <p:cNvSpPr/>
          <p:nvPr/>
        </p:nvSpPr>
        <p:spPr>
          <a:xfrm>
            <a:off x="3997224" y="1356056"/>
            <a:ext cx="3148315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2800" spc="-1" dirty="0" err="1"/>
              <a:t>Mε</a:t>
            </a:r>
            <a:r>
              <a:rPr lang="en-US" sz="2800" spc="-1" dirty="0"/>
              <a:t> </a:t>
            </a:r>
            <a:r>
              <a:rPr lang="en-US" sz="2800" spc="-1" dirty="0" err="1"/>
              <a:t>τις</a:t>
            </a:r>
            <a:r>
              <a:rPr lang="en-US" sz="2800" spc="-1" dirty="0"/>
              <a:t>  </a:t>
            </a:r>
            <a:r>
              <a:rPr lang="en-US" sz="2800" spc="-1" dirty="0" err="1"/>
              <a:t>τροφές</a:t>
            </a:r>
            <a:r>
              <a:rPr lang="en-US" sz="2800" spc="-1" dirty="0"/>
              <a:t> </a:t>
            </a:r>
            <a:r>
              <a:rPr lang="el-GR" sz="2800" spc="-1" dirty="0"/>
              <a:t>προστατεύουμε </a:t>
            </a:r>
            <a:r>
              <a:rPr lang="en-US" sz="2800" spc="-1" dirty="0" err="1"/>
              <a:t>το</a:t>
            </a:r>
            <a:r>
              <a:rPr lang="en-US" sz="2800" spc="-1" dirty="0"/>
              <a:t> </a:t>
            </a:r>
            <a:r>
              <a:rPr lang="en-US" sz="2800" spc="-1" dirty="0" err="1"/>
              <a:t>σώμ</a:t>
            </a:r>
            <a:r>
              <a:rPr lang="en-US" sz="2800" spc="-1" dirty="0"/>
              <a:t>α μας! </a:t>
            </a:r>
            <a:endParaRPr lang="el-GR" sz="2800" spc="-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59CB4-442C-48DA-970A-153B8717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 err="1"/>
              <a:t>Μην</a:t>
            </a:r>
            <a:r>
              <a:rPr lang="en-US" spc="-1" dirty="0"/>
              <a:t> </a:t>
            </a:r>
            <a:r>
              <a:rPr lang="en-US" spc="-1" dirty="0" err="1"/>
              <a:t>ξεχνάς</a:t>
            </a:r>
            <a:r>
              <a:rPr lang="en-US" spc="-1" dirty="0"/>
              <a:t> π</a:t>
            </a:r>
            <a:r>
              <a:rPr lang="en-US" spc="-1" dirty="0" err="1"/>
              <a:t>ως</a:t>
            </a:r>
            <a:r>
              <a:rPr lang="el-GR" spc="-1" dirty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087" y="775504"/>
            <a:ext cx="3710359" cy="5891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2661" y="936809"/>
            <a:ext cx="32872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-1" dirty="0" err="1"/>
              <a:t>Γι</a:t>
            </a:r>
            <a:r>
              <a:rPr lang="en-US" sz="2800" spc="-1" dirty="0"/>
              <a:t>α να είμαστε δυνατοί και υγιείς πρέπει να τρώμε έ</a:t>
            </a:r>
            <a:r>
              <a:rPr lang="el-GR" sz="2800" spc="-1" dirty="0" err="1"/>
              <a:t>ξυπνα</a:t>
            </a:r>
            <a:r>
              <a:rPr lang="el-GR" sz="2800" spc="-1" dirty="0"/>
              <a:t> και Μεσογειακά! </a:t>
            </a:r>
            <a:endParaRPr lang="en-US" sz="2800" spc="-1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295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2864" y="2233969"/>
            <a:ext cx="2746666" cy="2674145"/>
          </a:xfrm>
          <a:prstGeom prst="rect">
            <a:avLst/>
          </a:prstGeom>
          <a:ln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22BB0E-96AA-44F0-90E8-348CAF0D2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196" y="1767840"/>
            <a:ext cx="8819804" cy="4075862"/>
          </a:xfrm>
        </p:spPr>
        <p:txBody>
          <a:bodyPr/>
          <a:lstStyle/>
          <a:p>
            <a:pPr marL="0" indent="0">
              <a:spcBef>
                <a:spcPts val="1199"/>
              </a:spcBef>
              <a:buNone/>
            </a:pPr>
            <a:r>
              <a:rPr lang="en-US" spc="-1" dirty="0"/>
              <a:t>Η </a:t>
            </a:r>
            <a:r>
              <a:rPr lang="en-US" spc="-1" dirty="0" err="1"/>
              <a:t>Μεσογει</a:t>
            </a:r>
            <a:r>
              <a:rPr lang="en-US" spc="-1" dirty="0"/>
              <a:t>ακή δίαιτα αποτελεί ένα πρότυπο </a:t>
            </a:r>
            <a:r>
              <a:rPr lang="el-GR" spc="-1" dirty="0"/>
              <a:t>διατροφής </a:t>
            </a:r>
            <a:r>
              <a:rPr lang="en-US" spc="-1" dirty="0"/>
              <a:t>π</a:t>
            </a:r>
            <a:r>
              <a:rPr lang="en-US" spc="-1" dirty="0" err="1"/>
              <a:t>ου</a:t>
            </a:r>
            <a:r>
              <a:rPr lang="en-US" spc="-1" dirty="0"/>
              <a:t> χαρα</a:t>
            </a:r>
            <a:r>
              <a:rPr lang="en-US" spc="-1" dirty="0" err="1"/>
              <a:t>κτηρίζετ</a:t>
            </a:r>
            <a:r>
              <a:rPr lang="en-US" spc="-1" dirty="0"/>
              <a:t>αι από  υψηλή κατανάλωση</a:t>
            </a:r>
            <a:r>
              <a:rPr lang="el-GR" spc="-1" dirty="0"/>
              <a:t> κάποιων τροφίμων και συγκεκριμένα:</a:t>
            </a:r>
          </a:p>
          <a:p>
            <a:pPr marL="457560" indent="-457200">
              <a:spcBef>
                <a:spcPts val="1199"/>
              </a:spcBef>
              <a:buClr>
                <a:srgbClr val="9EB060"/>
              </a:buClr>
            </a:pPr>
            <a:r>
              <a:rPr lang="en-US" spc="-1" dirty="0" err="1">
                <a:latin typeface="Corbel"/>
              </a:rPr>
              <a:t>Ελ</a:t>
            </a:r>
            <a:r>
              <a:rPr lang="en-US" spc="-1" dirty="0">
                <a:latin typeface="Corbel"/>
              </a:rPr>
              <a:t>αιόλαδου</a:t>
            </a:r>
            <a:endParaRPr lang="en-US" spc="-1" dirty="0">
              <a:latin typeface="Arial"/>
            </a:endParaRPr>
          </a:p>
          <a:p>
            <a:pPr marL="457560" indent="-457200">
              <a:spcBef>
                <a:spcPts val="1199"/>
              </a:spcBef>
              <a:buClr>
                <a:srgbClr val="9EB060"/>
              </a:buClr>
            </a:pPr>
            <a:r>
              <a:rPr lang="en-US" spc="-1" dirty="0" err="1">
                <a:latin typeface="Corbel"/>
              </a:rPr>
              <a:t>Φρούτων</a:t>
            </a:r>
            <a:r>
              <a:rPr lang="en-US" spc="-1" dirty="0">
                <a:latin typeface="Corbel"/>
              </a:rPr>
              <a:t> και Λαχα</a:t>
            </a:r>
            <a:r>
              <a:rPr lang="en-US" spc="-1" dirty="0" err="1">
                <a:latin typeface="Corbel"/>
              </a:rPr>
              <a:t>νικών</a:t>
            </a:r>
            <a:endParaRPr lang="en-US" spc="-1" dirty="0">
              <a:latin typeface="Arial"/>
            </a:endParaRPr>
          </a:p>
          <a:p>
            <a:pPr marL="457560" indent="-457200">
              <a:spcBef>
                <a:spcPts val="1199"/>
              </a:spcBef>
              <a:buClr>
                <a:srgbClr val="9EB060"/>
              </a:buClr>
            </a:pPr>
            <a:r>
              <a:rPr lang="en-US" spc="-1" dirty="0" err="1">
                <a:latin typeface="Corbel"/>
              </a:rPr>
              <a:t>Δημητρι</a:t>
            </a:r>
            <a:r>
              <a:rPr lang="en-US" spc="-1" dirty="0">
                <a:latin typeface="Corbel"/>
              </a:rPr>
              <a:t>ακών ολικής άλεσης </a:t>
            </a:r>
            <a:endParaRPr lang="en-US" spc="-1" dirty="0">
              <a:latin typeface="Arial"/>
            </a:endParaRPr>
          </a:p>
          <a:p>
            <a:pPr marL="457560" indent="-457200">
              <a:spcBef>
                <a:spcPts val="1199"/>
              </a:spcBef>
              <a:buClr>
                <a:srgbClr val="9EB060"/>
              </a:buClr>
            </a:pPr>
            <a:r>
              <a:rPr lang="en-US" spc="-1" dirty="0" err="1">
                <a:latin typeface="Corbel"/>
              </a:rPr>
              <a:t>Οσ</a:t>
            </a:r>
            <a:r>
              <a:rPr lang="en-US" spc="-1" dirty="0">
                <a:latin typeface="Corbel"/>
              </a:rPr>
              <a:t>πρίων και</a:t>
            </a:r>
            <a:endParaRPr lang="en-US" spc="-1" dirty="0">
              <a:latin typeface="Arial"/>
            </a:endParaRPr>
          </a:p>
          <a:p>
            <a:pPr marL="457560" indent="-457200">
              <a:spcBef>
                <a:spcPts val="1199"/>
              </a:spcBef>
              <a:buClr>
                <a:srgbClr val="9EB060"/>
              </a:buClr>
            </a:pPr>
            <a:r>
              <a:rPr lang="en-US" spc="-1" dirty="0" err="1">
                <a:latin typeface="Corbel"/>
              </a:rPr>
              <a:t>Ξηρών</a:t>
            </a:r>
            <a:r>
              <a:rPr lang="en-US" spc="-1" dirty="0">
                <a:latin typeface="Corbel"/>
              </a:rPr>
              <a:t> καρπ</a:t>
            </a:r>
            <a:r>
              <a:rPr lang="en-US" spc="-1" dirty="0" err="1">
                <a:latin typeface="Corbel"/>
              </a:rPr>
              <a:t>ών</a:t>
            </a:r>
            <a:endParaRPr lang="en-US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085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5405-8B91-4A10-82D7-4F46AB929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52" y="2636763"/>
            <a:ext cx="8610600" cy="681036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000000"/>
                </a:solidFill>
                <a:cs typeface="Calibri Light"/>
              </a:rPr>
              <a:t>Πηγές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110C3-E388-4F8C-9279-50187237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75" y="3196045"/>
            <a:ext cx="11600300" cy="4978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" sz="1200" b="1" dirty="0">
                <a:ea typeface="+mn-lt"/>
                <a:cs typeface="+mn-lt"/>
              </a:rPr>
              <a:t>Ι</a:t>
            </a:r>
            <a:r>
              <a:rPr lang="el" sz="1200" dirty="0">
                <a:ea typeface="+mn-lt"/>
                <a:cs typeface="+mn-lt"/>
              </a:rPr>
              <a:t>νστιτούτο Προληπτικής, Περιβαλλοντικής και Εργασιακής Ιατρικής, </a:t>
            </a:r>
            <a:r>
              <a:rPr lang="el" sz="1200" dirty="0" err="1">
                <a:ea typeface="+mn-lt"/>
                <a:cs typeface="+mn-lt"/>
              </a:rPr>
              <a:t>Prolepsis</a:t>
            </a:r>
            <a:r>
              <a:rPr lang="el" sz="1200" dirty="0">
                <a:ea typeface="+mn-lt"/>
                <a:cs typeface="+mn-lt"/>
              </a:rPr>
              <a:t> (2014). </a:t>
            </a:r>
            <a:r>
              <a:rPr lang="el" sz="1200" i="1" dirty="0">
                <a:ea typeface="+mn-lt"/>
                <a:cs typeface="+mn-lt"/>
              </a:rPr>
              <a:t>Εθνικός Διατροφικός Οδηγός για βρέφη, παιδιά και εφήβους. </a:t>
            </a:r>
            <a:r>
              <a:rPr lang="el" sz="1200" dirty="0">
                <a:ea typeface="+mn-lt"/>
                <a:cs typeface="+mn-lt"/>
              </a:rPr>
              <a:t>Αθήνα: Δημοσιογραφικός Οργανισμός Λαμπράκη</a:t>
            </a:r>
            <a:r>
              <a:rPr lang="en-US" sz="1200" dirty="0">
                <a:ea typeface="+mn-lt"/>
                <a:cs typeface="+mn-lt"/>
              </a:rPr>
              <a:t>  </a:t>
            </a:r>
            <a:endParaRPr lang="en-US" sz="1200" dirty="0"/>
          </a:p>
          <a:p>
            <a:r>
              <a:rPr lang="en-US" sz="1200" dirty="0">
                <a:ea typeface="+mn-lt"/>
                <a:cs typeface="+mn-lt"/>
              </a:rPr>
              <a:t>AHA Scientific Position (2018). Dietary Recommendations for Healthy Children. Retrieved from </a:t>
            </a:r>
            <a:r>
              <a:rPr lang="en-US" sz="1200" dirty="0">
                <a:ea typeface="+mn-lt"/>
                <a:cs typeface="+mn-lt"/>
                <a:hlinkClick r:id="rId2"/>
              </a:rPr>
              <a:t>https://www.heart.org/en/healthy-living/healthy-eating/eat-smart/nutrition-basics/dietary-recommendations-for-healthy-children</a:t>
            </a:r>
          </a:p>
          <a:p>
            <a:r>
              <a:rPr lang="en-US" sz="1200" dirty="0">
                <a:ea typeface="+mn-lt"/>
                <a:cs typeface="+mn-lt"/>
              </a:rPr>
              <a:t>Tosti V, Bertozzi B, Fontana L. Health Benefits of the Mediterranean Diet: Metabolic and Molecular Mechanisms. </a:t>
            </a:r>
            <a:r>
              <a:rPr lang="en-US" sz="1200" i="1" dirty="0">
                <a:ea typeface="+mn-lt"/>
                <a:cs typeface="+mn-lt"/>
              </a:rPr>
              <a:t>The Journals of Gerontology. </a:t>
            </a:r>
            <a:r>
              <a:rPr lang="en-US" sz="1200" dirty="0">
                <a:ea typeface="+mn-lt"/>
                <a:cs typeface="+mn-lt"/>
              </a:rPr>
              <a:t>(2018);73(3): 318–326</a:t>
            </a:r>
          </a:p>
          <a:p>
            <a:r>
              <a:rPr lang="en-US" sz="1200" dirty="0">
                <a:ea typeface="+mn-lt"/>
                <a:cs typeface="+mn-lt"/>
              </a:rPr>
              <a:t>Castro-Quezada I, Román-</a:t>
            </a:r>
            <a:r>
              <a:rPr lang="en-US" sz="1200" dirty="0" err="1">
                <a:ea typeface="+mn-lt"/>
                <a:cs typeface="+mn-lt"/>
              </a:rPr>
              <a:t>Viñas</a:t>
            </a:r>
            <a:r>
              <a:rPr lang="en-US" sz="1200" dirty="0">
                <a:ea typeface="+mn-lt"/>
                <a:cs typeface="+mn-lt"/>
              </a:rPr>
              <a:t> B, Serra-</a:t>
            </a:r>
            <a:r>
              <a:rPr lang="en-US" sz="1200" dirty="0" err="1">
                <a:ea typeface="+mn-lt"/>
                <a:cs typeface="+mn-lt"/>
              </a:rPr>
              <a:t>Majem</a:t>
            </a:r>
            <a:r>
              <a:rPr lang="en-US" sz="1200" dirty="0">
                <a:ea typeface="+mn-lt"/>
                <a:cs typeface="+mn-lt"/>
              </a:rPr>
              <a:t> L. The Mediterranean diet and nutritional adequacy: a review. </a:t>
            </a:r>
            <a:r>
              <a:rPr lang="en-US" sz="1200" i="1" dirty="0">
                <a:ea typeface="+mn-lt"/>
                <a:cs typeface="+mn-lt"/>
              </a:rPr>
              <a:t>Nutrients</a:t>
            </a:r>
            <a:r>
              <a:rPr lang="en-US" sz="1200" dirty="0">
                <a:ea typeface="+mn-lt"/>
                <a:cs typeface="+mn-lt"/>
              </a:rPr>
              <a:t>. 2014;6(1):231–248</a:t>
            </a:r>
          </a:p>
          <a:p>
            <a:r>
              <a:rPr lang="en-US" sz="1200" dirty="0">
                <a:ea typeface="+mn-lt"/>
                <a:cs typeface="+mn-lt"/>
              </a:rPr>
              <a:t>Wong, MMY, Arcand, JA, Leung, AA, </a:t>
            </a:r>
            <a:r>
              <a:rPr lang="en-US" sz="1200" dirty="0" err="1">
                <a:ea typeface="+mn-lt"/>
                <a:cs typeface="+mn-lt"/>
              </a:rPr>
              <a:t>Thout</a:t>
            </a:r>
            <a:r>
              <a:rPr lang="en-US" sz="1200" dirty="0">
                <a:ea typeface="+mn-lt"/>
                <a:cs typeface="+mn-lt"/>
              </a:rPr>
              <a:t>, RS, Campbell, NRC, Webster, J. The science of salt: A regularly updated systematic review of salt and health outcomes (December 2015–March 2016). </a:t>
            </a:r>
            <a:r>
              <a:rPr lang="en-US" sz="1200" i="1" dirty="0">
                <a:ea typeface="+mn-lt"/>
                <a:cs typeface="+mn-lt"/>
              </a:rPr>
              <a:t>J Clin Hypertens</a:t>
            </a:r>
            <a:r>
              <a:rPr lang="en-US" sz="1200" dirty="0">
                <a:ea typeface="+mn-lt"/>
                <a:cs typeface="+mn-lt"/>
              </a:rPr>
              <a:t>.2017;19: 322‐ 332</a:t>
            </a:r>
          </a:p>
          <a:p>
            <a:r>
              <a:rPr lang="en-US" sz="1200" dirty="0">
                <a:ea typeface="+mn-lt"/>
                <a:cs typeface="+mn-lt"/>
              </a:rPr>
              <a:t>Mis F et al. Sugar in Infants, Children and Adolescents: A Position Paper of the European Society for </a:t>
            </a:r>
            <a:r>
              <a:rPr lang="en-US" sz="1200" dirty="0" err="1">
                <a:ea typeface="+mn-lt"/>
                <a:cs typeface="+mn-lt"/>
              </a:rPr>
              <a:t>Paediatric</a:t>
            </a:r>
            <a:r>
              <a:rPr lang="en-US" sz="1200" dirty="0">
                <a:ea typeface="+mn-lt"/>
                <a:cs typeface="+mn-lt"/>
              </a:rPr>
              <a:t> Gastroenterology, Hepatology and Nutrition Committee on Nutrition.</a:t>
            </a:r>
            <a:r>
              <a:rPr lang="en-US" sz="1200" i="1" dirty="0">
                <a:ea typeface="+mn-lt"/>
                <a:cs typeface="+mn-lt"/>
              </a:rPr>
              <a:t> Journal of Pediatric Gastroenterology and Nutrition. </a:t>
            </a:r>
            <a:r>
              <a:rPr lang="en-US" sz="1200" dirty="0">
                <a:ea typeface="+mn-lt"/>
                <a:cs typeface="+mn-lt"/>
              </a:rPr>
              <a:t>2017;65(6):681-696</a:t>
            </a:r>
          </a:p>
          <a:p>
            <a:r>
              <a:rPr lang="en-US" sz="1200" dirty="0">
                <a:ea typeface="+mn-lt"/>
                <a:cs typeface="+mn-lt"/>
              </a:rPr>
              <a:t>U.S. Department of Agriculture. ChooseMyPlate.gov Website. Washington, DC. </a:t>
            </a:r>
            <a:r>
              <a:rPr lang="en-US" sz="1200" dirty="0" err="1">
                <a:ea typeface="+mn-lt"/>
                <a:cs typeface="+mn-lt"/>
              </a:rPr>
              <a:t>Δι</a:t>
            </a:r>
            <a:r>
              <a:rPr lang="en-US" sz="1200" dirty="0">
                <a:ea typeface="+mn-lt"/>
                <a:cs typeface="+mn-lt"/>
              </a:rPr>
              <a:t>α</a:t>
            </a:r>
            <a:r>
              <a:rPr lang="en-US" sz="1200" dirty="0" err="1">
                <a:ea typeface="+mn-lt"/>
                <a:cs typeface="+mn-lt"/>
              </a:rPr>
              <a:t>θέσιμο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σε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>
                <a:ea typeface="+mn-lt"/>
                <a:cs typeface="+mn-lt"/>
                <a:hlinkClick r:id="rId3"/>
              </a:rPr>
              <a:t>https://www.choosemyplate.gov/WhatIsMyPlate</a:t>
            </a:r>
            <a:endParaRPr lang="en-US" sz="1200" dirty="0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BC9823-A86A-4AA1-9D14-FF285C99A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16" y="-487052"/>
            <a:ext cx="10641388" cy="746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6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2"/>
          <p:cNvSpPr/>
          <p:nvPr/>
        </p:nvSpPr>
        <p:spPr>
          <a:xfrm>
            <a:off x="731540" y="3357361"/>
            <a:ext cx="171972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 err="1"/>
              <a:t>Δημητρι</a:t>
            </a:r>
            <a:r>
              <a:rPr lang="en-US" sz="2000" spc="-1" dirty="0"/>
              <a:t>ακά</a:t>
            </a:r>
          </a:p>
        </p:txBody>
      </p:sp>
      <p:sp>
        <p:nvSpPr>
          <p:cNvPr id="151" name="CustomShape 3"/>
          <p:cNvSpPr/>
          <p:nvPr/>
        </p:nvSpPr>
        <p:spPr>
          <a:xfrm>
            <a:off x="3725421" y="3357361"/>
            <a:ext cx="1386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/>
              <a:t>Λαχα</a:t>
            </a:r>
            <a:r>
              <a:rPr lang="en-US" sz="2000" spc="-1" dirty="0" err="1"/>
              <a:t>νικά</a:t>
            </a:r>
            <a:r>
              <a:rPr lang="en-US" sz="1500" spc="-1" dirty="0"/>
              <a:t> </a:t>
            </a:r>
          </a:p>
        </p:txBody>
      </p:sp>
      <p:sp>
        <p:nvSpPr>
          <p:cNvPr id="152" name="CustomShape 4"/>
          <p:cNvSpPr/>
          <p:nvPr/>
        </p:nvSpPr>
        <p:spPr>
          <a:xfrm>
            <a:off x="6478394" y="3267305"/>
            <a:ext cx="193356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/>
              <a:t>Γαλα</a:t>
            </a:r>
            <a:r>
              <a:rPr lang="en-US" sz="2000" spc="-1" dirty="0" err="1"/>
              <a:t>κτοκομικά</a:t>
            </a:r>
            <a:r>
              <a:rPr lang="en-US" sz="1500" spc="-1" dirty="0"/>
              <a:t> </a:t>
            </a:r>
          </a:p>
        </p:txBody>
      </p:sp>
      <p:sp>
        <p:nvSpPr>
          <p:cNvPr id="153" name="CustomShape 5"/>
          <p:cNvSpPr/>
          <p:nvPr/>
        </p:nvSpPr>
        <p:spPr>
          <a:xfrm>
            <a:off x="9548220" y="3320733"/>
            <a:ext cx="183852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 err="1"/>
              <a:t>Λί</a:t>
            </a:r>
            <a:r>
              <a:rPr lang="en-US" sz="2000" spc="-1" dirty="0"/>
              <a:t>πη &amp; Έλαια</a:t>
            </a:r>
          </a:p>
        </p:txBody>
      </p:sp>
      <p:sp>
        <p:nvSpPr>
          <p:cNvPr id="154" name="CustomShape 6"/>
          <p:cNvSpPr/>
          <p:nvPr/>
        </p:nvSpPr>
        <p:spPr>
          <a:xfrm>
            <a:off x="7744129" y="5441530"/>
            <a:ext cx="18406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 err="1"/>
              <a:t>Γλυκά</a:t>
            </a:r>
            <a:r>
              <a:rPr lang="en-US" sz="2000" spc="-1" dirty="0"/>
              <a:t> &amp; </a:t>
            </a:r>
            <a:r>
              <a:rPr lang="en-US" sz="2000" spc="-1" dirty="0" err="1"/>
              <a:t>Σν</a:t>
            </a:r>
            <a:r>
              <a:rPr lang="en-US" sz="2000" spc="-1" dirty="0"/>
              <a:t>ακ</a:t>
            </a:r>
          </a:p>
        </p:txBody>
      </p:sp>
      <p:sp>
        <p:nvSpPr>
          <p:cNvPr id="155" name="CustomShape 7"/>
          <p:cNvSpPr/>
          <p:nvPr/>
        </p:nvSpPr>
        <p:spPr>
          <a:xfrm>
            <a:off x="4696802" y="5436318"/>
            <a:ext cx="1888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 err="1"/>
              <a:t>Κρέ</a:t>
            </a:r>
            <a:r>
              <a:rPr lang="en-US" sz="2000" spc="-1" dirty="0"/>
              <a:t>ας</a:t>
            </a:r>
          </a:p>
        </p:txBody>
      </p:sp>
      <p:sp>
        <p:nvSpPr>
          <p:cNvPr id="156" name="CustomShape 8"/>
          <p:cNvSpPr/>
          <p:nvPr/>
        </p:nvSpPr>
        <p:spPr>
          <a:xfrm>
            <a:off x="1961110" y="5436318"/>
            <a:ext cx="13068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 err="1"/>
              <a:t>Φρούτ</a:t>
            </a:r>
            <a:r>
              <a:rPr lang="en-US" sz="2000" spc="-1" dirty="0"/>
              <a:t>α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49DAD-37F0-4F42-A75C-BFE37D31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pc="-1" dirty="0"/>
              <a:t>Υπάρχουν </a:t>
            </a:r>
            <a:r>
              <a:rPr lang="en-US" spc="-1" dirty="0"/>
              <a:t>7</a:t>
            </a:r>
            <a:r>
              <a:rPr lang="el-GR" spc="-1" dirty="0"/>
              <a:t> ομάδες τροφίμων!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20801-657D-4202-839C-4B8E77D41C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80" y="1829881"/>
            <a:ext cx="1995840" cy="1496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613E0-0B34-41E1-B26A-64A4613F10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84" y="1824371"/>
            <a:ext cx="2675052" cy="1496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7A6AFF-8E34-44C5-BF2D-C772791ECC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700" y="1801621"/>
            <a:ext cx="2188949" cy="1460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4B3D9B-7CC9-4402-A5E5-A64CE4A373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554" y="1765406"/>
            <a:ext cx="1460012" cy="14600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5D99F0-8917-45B8-AFB2-3449B0EC1D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394" y="3928119"/>
            <a:ext cx="2267049" cy="150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7EDF1A-E18B-4EF9-9D06-4EEE66D3E4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558" y="3928119"/>
            <a:ext cx="2267049" cy="1512104"/>
          </a:xfrm>
          <a:prstGeom prst="rect">
            <a:avLst/>
          </a:prstGeom>
        </p:spPr>
      </p:pic>
      <p:pic>
        <p:nvPicPr>
          <p:cNvPr id="1026" name="Picture 2" descr="Image result for sweets and treats">
            <a:hlinkClick r:id="rId8"/>
            <a:extLst>
              <a:ext uri="{FF2B5EF4-FFF2-40B4-BE49-F238E27FC236}">
                <a16:creationId xmlns:a16="http://schemas.microsoft.com/office/drawing/2014/main" id="{3692D555-0439-4A4D-9DC9-8AF1E4F8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071" y="3928119"/>
            <a:ext cx="2654796" cy="151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683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2611121" y="1838960"/>
            <a:ext cx="6045200" cy="2336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l-GR" sz="2400" spc="-1" dirty="0"/>
          </a:p>
        </p:txBody>
      </p:sp>
      <p:sp>
        <p:nvSpPr>
          <p:cNvPr id="2" name="Rounded Rectangle 1"/>
          <p:cNvSpPr/>
          <p:nvPr/>
        </p:nvSpPr>
        <p:spPr>
          <a:xfrm>
            <a:off x="1270000" y="2479040"/>
            <a:ext cx="9286240" cy="20218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800" spc="-1" dirty="0"/>
              <a:t>Τα τρόφιμα χωρίζονται σε ομάδες, </a:t>
            </a:r>
            <a:endParaRPr lang="en-US" sz="2800" spc="-1" dirty="0"/>
          </a:p>
          <a:p>
            <a:pPr algn="ctr">
              <a:lnSpc>
                <a:spcPct val="150000"/>
              </a:lnSpc>
            </a:pPr>
            <a:r>
              <a:rPr lang="el-GR" sz="2800" spc="-1" dirty="0"/>
              <a:t>ανάλογα με τα </a:t>
            </a:r>
            <a:r>
              <a:rPr lang="el-GR" sz="2800" b="1" spc="-1" dirty="0"/>
              <a:t>θρεπτικά συστατικά</a:t>
            </a:r>
            <a:r>
              <a:rPr lang="el-GR" sz="2800" spc="-1" dirty="0"/>
              <a:t> που περιέχουν!</a:t>
            </a:r>
          </a:p>
        </p:txBody>
      </p:sp>
      <p:pic>
        <p:nvPicPr>
          <p:cNvPr id="10" name="Graphic 9" descr="Microscope">
            <a:extLst>
              <a:ext uri="{FF2B5EF4-FFF2-40B4-BE49-F238E27FC236}">
                <a16:creationId xmlns:a16="http://schemas.microsoft.com/office/drawing/2014/main" id="{AC088828-F059-C649-A198-AFE787E9C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18089" y="1643379"/>
            <a:ext cx="3076302" cy="30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0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981200" y="2189520"/>
            <a:ext cx="3702960" cy="61236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 dirty="0" err="1">
                <a:solidFill>
                  <a:srgbClr val="FFFFFF"/>
                </a:solidFill>
              </a:rPr>
              <a:t>Υδ</a:t>
            </a:r>
            <a:r>
              <a:rPr lang="en-US" sz="2400" spc="-1" dirty="0">
                <a:solidFill>
                  <a:srgbClr val="FFFFFF"/>
                </a:solidFill>
              </a:rPr>
              <a:t>ατάνθρακες</a:t>
            </a:r>
            <a:endParaRPr lang="en-US" sz="2400" spc="-1" dirty="0"/>
          </a:p>
        </p:txBody>
      </p:sp>
      <p:sp>
        <p:nvSpPr>
          <p:cNvPr id="101" name="CustomShape 3"/>
          <p:cNvSpPr/>
          <p:nvPr/>
        </p:nvSpPr>
        <p:spPr>
          <a:xfrm>
            <a:off x="6461760" y="3078720"/>
            <a:ext cx="3702960" cy="61236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FFFFFF"/>
                </a:solidFill>
              </a:rPr>
              <a:t>Ιχνοστοιχεία</a:t>
            </a:r>
            <a:endParaRPr lang="en-US" sz="2400" spc="-1"/>
          </a:p>
        </p:txBody>
      </p:sp>
      <p:sp>
        <p:nvSpPr>
          <p:cNvPr id="102" name="CustomShape 4"/>
          <p:cNvSpPr/>
          <p:nvPr/>
        </p:nvSpPr>
        <p:spPr>
          <a:xfrm>
            <a:off x="1981200" y="3967920"/>
            <a:ext cx="3702960" cy="61236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FFFFFF"/>
                </a:solidFill>
              </a:rPr>
              <a:t>Λίπη</a:t>
            </a:r>
            <a:endParaRPr lang="en-US" sz="2400" spc="-1"/>
          </a:p>
        </p:txBody>
      </p:sp>
      <p:sp>
        <p:nvSpPr>
          <p:cNvPr id="103" name="CustomShape 5"/>
          <p:cNvSpPr/>
          <p:nvPr/>
        </p:nvSpPr>
        <p:spPr>
          <a:xfrm>
            <a:off x="6461760" y="2189520"/>
            <a:ext cx="3702960" cy="61236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FFFFFF"/>
                </a:solidFill>
              </a:rPr>
              <a:t>Βιταμίνες</a:t>
            </a:r>
            <a:endParaRPr lang="en-US" sz="2400" spc="-1"/>
          </a:p>
        </p:txBody>
      </p:sp>
      <p:sp>
        <p:nvSpPr>
          <p:cNvPr id="104" name="CustomShape 6"/>
          <p:cNvSpPr/>
          <p:nvPr/>
        </p:nvSpPr>
        <p:spPr>
          <a:xfrm>
            <a:off x="1981200" y="3078720"/>
            <a:ext cx="3702960" cy="61236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FFFFFF"/>
                </a:solidFill>
              </a:rPr>
              <a:t>Πρωτεΐνες</a:t>
            </a:r>
            <a:endParaRPr lang="en-US" sz="2400" spc="-1"/>
          </a:p>
        </p:txBody>
      </p:sp>
      <p:sp>
        <p:nvSpPr>
          <p:cNvPr id="105" name="CustomShape 7"/>
          <p:cNvSpPr/>
          <p:nvPr/>
        </p:nvSpPr>
        <p:spPr>
          <a:xfrm>
            <a:off x="6461760" y="3967920"/>
            <a:ext cx="3702960" cy="61236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FFFFFF"/>
                </a:solidFill>
              </a:rPr>
              <a:t>Νερό</a:t>
            </a:r>
            <a:endParaRPr lang="en-US" sz="2400" spc="-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B00BB-D5B6-4E81-98FA-19BC6554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spc="-1" dirty="0"/>
              <a:t>Ποια είναι τα θρεπτικά συστατικά που υπάρχουν στα τρόφιμα;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76002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2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243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243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2113320" y="2453040"/>
            <a:ext cx="3846600" cy="302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3484879" y="843279"/>
            <a:ext cx="8216969" cy="4280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normAutofit/>
          </a:bodyPr>
          <a:lstStyle/>
          <a:p>
            <a:pPr marL="34200" algn="ctr">
              <a:lnSpc>
                <a:spcPct val="150000"/>
              </a:lnSpc>
              <a:spcBef>
                <a:spcPts val="1400"/>
              </a:spcBef>
            </a:pPr>
            <a:endParaRPr lang="en-US" sz="2400" spc="-1" dirty="0"/>
          </a:p>
          <a:p>
            <a:pPr marL="34200">
              <a:lnSpc>
                <a:spcPct val="150000"/>
              </a:lnSpc>
              <a:spcBef>
                <a:spcPts val="1400"/>
              </a:spcBef>
            </a:pPr>
            <a:r>
              <a:rPr lang="en-US" sz="2400" b="1" spc="-1" dirty="0" err="1"/>
              <a:t>Είν</a:t>
            </a:r>
            <a:r>
              <a:rPr lang="en-US" sz="2400" b="1" spc="-1" dirty="0"/>
              <a:t>α</a:t>
            </a:r>
            <a:r>
              <a:rPr lang="en-US" sz="2400" b="1" spc="-1" dirty="0" err="1"/>
              <a:t>ι</a:t>
            </a:r>
            <a:r>
              <a:rPr lang="en-US" sz="2400" b="1" spc="-1" dirty="0"/>
              <a:t> </a:t>
            </a:r>
            <a:r>
              <a:rPr lang="el-GR" sz="2400" b="1" spc="-1" dirty="0"/>
              <a:t>η εν</a:t>
            </a:r>
            <a:r>
              <a:rPr lang="en-US" sz="2400" b="1" spc="-1" dirty="0" err="1"/>
              <a:t>έ</a:t>
            </a:r>
            <a:r>
              <a:rPr lang="el-GR" sz="2400" b="1" spc="-1" dirty="0" err="1"/>
              <a:t>ργεια</a:t>
            </a:r>
            <a:r>
              <a:rPr lang="el-GR" sz="2400" b="1" spc="-1" dirty="0"/>
              <a:t> του σώματος για ό,τι χρειάζεται να κάνει καθημερινά!</a:t>
            </a:r>
            <a:endParaRPr lang="en-US" sz="2400" b="1" spc="-1" dirty="0"/>
          </a:p>
          <a:p>
            <a:pPr marL="228600" indent="-182520">
              <a:lnSpc>
                <a:spcPct val="150000"/>
              </a:lnSpc>
              <a:spcBef>
                <a:spcPts val="1400"/>
              </a:spcBef>
              <a:buClr>
                <a:srgbClr val="E48312"/>
              </a:buClr>
              <a:buSzPct val="80000"/>
              <a:buFont typeface="Arial"/>
              <a:buChar char="•"/>
            </a:pPr>
            <a:r>
              <a:rPr lang="en-US" sz="2400" spc="-1" dirty="0"/>
              <a:t> </a:t>
            </a:r>
            <a:r>
              <a:rPr lang="en-US" sz="2400" spc="-1" dirty="0" err="1"/>
              <a:t>Γι</a:t>
            </a:r>
            <a:r>
              <a:rPr lang="en-US" sz="2400" spc="-1" dirty="0"/>
              <a:t>α </a:t>
            </a:r>
            <a:r>
              <a:rPr lang="en-US" sz="2400" spc="-1" dirty="0" err="1"/>
              <a:t>τις</a:t>
            </a:r>
            <a:r>
              <a:rPr lang="en-US" sz="2400" spc="-1" dirty="0"/>
              <a:t> </a:t>
            </a:r>
            <a:r>
              <a:rPr lang="en-US" sz="2400" spc="-1" dirty="0" err="1"/>
              <a:t>κ</a:t>
            </a:r>
            <a:r>
              <a:rPr lang="en-US" sz="2400" spc="-1" dirty="0"/>
              <a:t>α</a:t>
            </a:r>
            <a:r>
              <a:rPr lang="en-US" sz="2400" spc="-1" dirty="0" err="1"/>
              <a:t>θημερινές</a:t>
            </a:r>
            <a:r>
              <a:rPr lang="en-US" sz="2400" spc="-1" dirty="0"/>
              <a:t> </a:t>
            </a:r>
            <a:r>
              <a:rPr lang="en-US" sz="2400" spc="-1" dirty="0" err="1"/>
              <a:t>δρ</a:t>
            </a:r>
            <a:r>
              <a:rPr lang="en-US" sz="2400" spc="-1" dirty="0"/>
              <a:t>α</a:t>
            </a:r>
            <a:r>
              <a:rPr lang="en-US" sz="2400" spc="-1" dirty="0" err="1"/>
              <a:t>στηριότητες</a:t>
            </a:r>
            <a:r>
              <a:rPr lang="el-GR" sz="2400" spc="-1" dirty="0"/>
              <a:t> όπως το περπάτημα</a:t>
            </a:r>
            <a:endParaRPr lang="en-US" sz="2400" spc="-1" dirty="0"/>
          </a:p>
          <a:p>
            <a:pPr marL="228600" indent="-182520">
              <a:lnSpc>
                <a:spcPct val="150000"/>
              </a:lnSpc>
              <a:spcBef>
                <a:spcPts val="1400"/>
              </a:spcBef>
              <a:buClr>
                <a:srgbClr val="E48312"/>
              </a:buClr>
              <a:buSzPct val="80000"/>
              <a:buFont typeface="Arial"/>
              <a:buChar char="•"/>
            </a:pPr>
            <a:r>
              <a:rPr lang="en-US" sz="2400" spc="-1" dirty="0"/>
              <a:t> </a:t>
            </a:r>
            <a:r>
              <a:rPr lang="en-US" sz="2400" spc="-1" dirty="0" err="1"/>
              <a:t>Γι</a:t>
            </a:r>
            <a:r>
              <a:rPr lang="en-US" sz="2400" spc="-1" dirty="0"/>
              <a:t>α τη λειτουργία του εγκεφάλου </a:t>
            </a:r>
          </a:p>
          <a:p>
            <a:pPr marL="228600" indent="-182520">
              <a:lnSpc>
                <a:spcPct val="150000"/>
              </a:lnSpc>
              <a:spcBef>
                <a:spcPts val="1400"/>
              </a:spcBef>
              <a:buClr>
                <a:srgbClr val="E48312"/>
              </a:buClr>
              <a:buSzPct val="80000"/>
              <a:buFont typeface="Arial"/>
              <a:buChar char="•"/>
            </a:pPr>
            <a:r>
              <a:rPr lang="en-US" sz="2400" spc="-1" dirty="0"/>
              <a:t> </a:t>
            </a:r>
            <a:r>
              <a:rPr lang="en-US" sz="2400" spc="-1" dirty="0" err="1"/>
              <a:t>Γι</a:t>
            </a:r>
            <a:r>
              <a:rPr lang="en-US" sz="2400" spc="-1" dirty="0"/>
              <a:t>α </a:t>
            </a:r>
            <a:r>
              <a:rPr lang="en-US" sz="2400" spc="-1" dirty="0" err="1"/>
              <a:t>το</a:t>
            </a:r>
            <a:r>
              <a:rPr lang="en-US" sz="2400" spc="-1" dirty="0"/>
              <a:t> πα</a:t>
            </a:r>
            <a:r>
              <a:rPr lang="en-US" sz="2400" spc="-1" dirty="0" err="1"/>
              <a:t>ιχνίδι</a:t>
            </a:r>
            <a:r>
              <a:rPr lang="en-US" sz="2400" spc="-1" dirty="0"/>
              <a:t> </a:t>
            </a:r>
            <a:r>
              <a:rPr lang="en-US" sz="2400" spc="-1" dirty="0" err="1"/>
              <a:t>ή</a:t>
            </a:r>
            <a:r>
              <a:rPr lang="en-US" sz="2400" spc="-1" dirty="0"/>
              <a:t> </a:t>
            </a:r>
            <a:r>
              <a:rPr lang="en-US" sz="2400" spc="-1" dirty="0" err="1"/>
              <a:t>τ</a:t>
            </a:r>
            <a:r>
              <a:rPr lang="en-US" sz="2400" spc="-1" dirty="0"/>
              <a:t>α α</a:t>
            </a:r>
            <a:r>
              <a:rPr lang="en-US" sz="2400" spc="-1" dirty="0" err="1"/>
              <a:t>θλήμ</a:t>
            </a:r>
            <a:r>
              <a:rPr lang="en-US" sz="2400" spc="-1" dirty="0"/>
              <a:t>α</a:t>
            </a:r>
            <a:r>
              <a:rPr lang="en-US" sz="2400" spc="-1" dirty="0" err="1"/>
              <a:t>τ</a:t>
            </a:r>
            <a:r>
              <a:rPr lang="en-US" sz="2400" spc="-1" dirty="0"/>
              <a:t>α </a:t>
            </a:r>
          </a:p>
          <a:p>
            <a:pPr>
              <a:lnSpc>
                <a:spcPct val="150000"/>
              </a:lnSpc>
              <a:spcBef>
                <a:spcPts val="1400"/>
              </a:spcBef>
            </a:pPr>
            <a:endParaRPr lang="en-US" sz="2400" spc="-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7274B-29F8-4ACD-93AC-D426611F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 err="1"/>
              <a:t>Υδ</a:t>
            </a:r>
            <a:r>
              <a:rPr lang="en-US" spc="-1" dirty="0"/>
              <a:t>ατάνθρακες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45777"/>
            <a:ext cx="2905246" cy="26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0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113320" y="2453040"/>
            <a:ext cx="3846600" cy="302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3434080" y="904239"/>
            <a:ext cx="7699358" cy="3028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normAutofit/>
          </a:bodyPr>
          <a:lstStyle/>
          <a:p>
            <a:pPr marL="34200">
              <a:lnSpc>
                <a:spcPct val="90000"/>
              </a:lnSpc>
              <a:spcBef>
                <a:spcPts val="1400"/>
              </a:spcBef>
            </a:pPr>
            <a:endParaRPr lang="en-US" sz="2400" spc="-1" dirty="0"/>
          </a:p>
          <a:p>
            <a:pPr marL="34200">
              <a:lnSpc>
                <a:spcPct val="150000"/>
              </a:lnSpc>
              <a:spcBef>
                <a:spcPts val="1400"/>
              </a:spcBef>
            </a:pPr>
            <a:r>
              <a:rPr lang="en-US" sz="2400" b="1" spc="-1" dirty="0" err="1"/>
              <a:t>Είν</a:t>
            </a:r>
            <a:r>
              <a:rPr lang="en-US" sz="2400" b="1" spc="-1" dirty="0"/>
              <a:t>α</a:t>
            </a:r>
            <a:r>
              <a:rPr lang="en-US" sz="2400" b="1" spc="-1" dirty="0" err="1"/>
              <a:t>ι</a:t>
            </a:r>
            <a:r>
              <a:rPr lang="en-US" sz="2400" b="1" spc="-1" dirty="0"/>
              <a:t> </a:t>
            </a:r>
            <a:r>
              <a:rPr lang="en-US" sz="2400" b="1" spc="-1" dirty="0" err="1"/>
              <a:t>το</a:t>
            </a:r>
            <a:r>
              <a:rPr lang="en-US" sz="2400" b="1" spc="-1" dirty="0"/>
              <a:t> </a:t>
            </a:r>
            <a:r>
              <a:rPr lang="en-US" sz="2400" b="1" spc="-1" dirty="0" err="1"/>
              <a:t>δομικό</a:t>
            </a:r>
            <a:r>
              <a:rPr lang="en-US" sz="2400" b="1" spc="-1" dirty="0"/>
              <a:t> </a:t>
            </a:r>
            <a:r>
              <a:rPr lang="en-US" sz="2400" b="1" spc="-1" dirty="0" err="1"/>
              <a:t>συστ</a:t>
            </a:r>
            <a:r>
              <a:rPr lang="en-US" sz="2400" b="1" spc="-1" dirty="0"/>
              <a:t>α</a:t>
            </a:r>
            <a:r>
              <a:rPr lang="en-US" sz="2400" b="1" spc="-1" dirty="0" err="1"/>
              <a:t>τικό</a:t>
            </a:r>
            <a:r>
              <a:rPr lang="en-US" sz="2400" b="1" spc="-1" dirty="0"/>
              <a:t> </a:t>
            </a:r>
            <a:r>
              <a:rPr lang="en-US" sz="2400" b="1" spc="-1" dirty="0" err="1"/>
              <a:t>του</a:t>
            </a:r>
            <a:r>
              <a:rPr lang="en-US" sz="2400" b="1" spc="-1" dirty="0"/>
              <a:t> </a:t>
            </a:r>
            <a:r>
              <a:rPr lang="en-US" sz="2400" b="1" spc="-1" dirty="0" err="1"/>
              <a:t>οργ</a:t>
            </a:r>
            <a:r>
              <a:rPr lang="en-US" sz="2400" b="1" spc="-1" dirty="0"/>
              <a:t>α</a:t>
            </a:r>
            <a:r>
              <a:rPr lang="en-US" sz="2400" b="1" spc="-1" dirty="0" err="1"/>
              <a:t>νισμο</a:t>
            </a:r>
            <a:r>
              <a:rPr lang="el-GR" sz="2400" b="1" spc="-1" dirty="0" err="1"/>
              <a:t>ύ</a:t>
            </a:r>
            <a:r>
              <a:rPr lang="el-GR" sz="2400" b="1" spc="-1" dirty="0"/>
              <a:t>, </a:t>
            </a:r>
            <a:r>
              <a:rPr lang="el-GR" sz="2400" spc="-1" dirty="0"/>
              <a:t>απαραίτητο για το: </a:t>
            </a:r>
            <a:endParaRPr lang="en-US" sz="2400" spc="-1" dirty="0"/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E48312"/>
              </a:buClr>
              <a:buSzPct val="80000"/>
              <a:buFont typeface="Arial"/>
              <a:buChar char="•"/>
            </a:pPr>
            <a:r>
              <a:rPr lang="en-US" sz="2400" spc="-1" dirty="0"/>
              <a:t> </a:t>
            </a:r>
            <a:r>
              <a:rPr lang="en-US" sz="2400" spc="-1" dirty="0" err="1"/>
              <a:t>Μυϊκό</a:t>
            </a:r>
            <a:r>
              <a:rPr lang="en-US" sz="2400" spc="-1" dirty="0"/>
              <a:t> </a:t>
            </a:r>
            <a:r>
              <a:rPr lang="en-US" sz="2400" spc="-1" dirty="0" err="1"/>
              <a:t>σύστημ</a:t>
            </a:r>
            <a:r>
              <a:rPr lang="en-US" sz="2400" spc="-1" dirty="0"/>
              <a:t>α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E48312"/>
              </a:buClr>
              <a:buSzPct val="80000"/>
              <a:buFont typeface="Arial"/>
              <a:buChar char="•"/>
            </a:pPr>
            <a:r>
              <a:rPr lang="en-US" sz="2400" spc="-1" dirty="0"/>
              <a:t> </a:t>
            </a:r>
            <a:r>
              <a:rPr lang="en-US" sz="2400" spc="-1" dirty="0" err="1"/>
              <a:t>Δέρμ</a:t>
            </a:r>
            <a:r>
              <a:rPr lang="en-US" sz="2400" spc="-1" dirty="0"/>
              <a:t>α, </a:t>
            </a:r>
            <a:r>
              <a:rPr lang="en-US" sz="2400" spc="-1" dirty="0" err="1"/>
              <a:t>μ</a:t>
            </a:r>
            <a:r>
              <a:rPr lang="en-US" sz="2400" spc="-1" dirty="0"/>
              <a:t>α</a:t>
            </a:r>
            <a:r>
              <a:rPr lang="en-US" sz="2400" spc="-1" dirty="0" err="1"/>
              <a:t>λλιά</a:t>
            </a:r>
            <a:r>
              <a:rPr lang="en-US" sz="2400" spc="-1" dirty="0"/>
              <a:t>, </a:t>
            </a:r>
            <a:r>
              <a:rPr lang="en-US" sz="2400" spc="-1" dirty="0" err="1"/>
              <a:t>νύχι</a:t>
            </a:r>
            <a:r>
              <a:rPr lang="en-US" sz="2400" spc="-1" dirty="0"/>
              <a:t>α</a:t>
            </a: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endParaRPr lang="en-US" sz="2400" spc="-1" dirty="0"/>
          </a:p>
          <a:p>
            <a:pPr marL="34200">
              <a:lnSpc>
                <a:spcPct val="90000"/>
              </a:lnSpc>
              <a:spcBef>
                <a:spcPts val="1400"/>
              </a:spcBef>
            </a:pPr>
            <a:endParaRPr lang="en-US" sz="2400" spc="-1" dirty="0"/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lang="en-US" sz="2400" spc="-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8B1AD-9226-4914-90C8-E432017C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 err="1"/>
              <a:t>Πρωτεΐνες</a:t>
            </a:r>
            <a:r>
              <a:rPr lang="en-US" spc="-1" dirty="0"/>
              <a:t>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45777"/>
            <a:ext cx="1990846" cy="26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1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2"/>
          <p:cNvSpPr/>
          <p:nvPr/>
        </p:nvSpPr>
        <p:spPr>
          <a:xfrm>
            <a:off x="3373120" y="982689"/>
            <a:ext cx="7797388" cy="43005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normAutofit fontScale="96500"/>
          </a:bodyPr>
          <a:lstStyle/>
          <a:p>
            <a:pPr marL="34200" algn="ctr">
              <a:lnSpc>
                <a:spcPct val="150000"/>
              </a:lnSpc>
              <a:spcBef>
                <a:spcPts val="1400"/>
              </a:spcBef>
            </a:pPr>
            <a:endParaRPr lang="en-US" sz="2400" spc="-1" dirty="0"/>
          </a:p>
          <a:p>
            <a:pPr marL="34200">
              <a:lnSpc>
                <a:spcPct val="150000"/>
              </a:lnSpc>
              <a:spcBef>
                <a:spcPts val="1400"/>
              </a:spcBef>
            </a:pPr>
            <a:r>
              <a:rPr lang="en-US" sz="2400" b="1" spc="-1" dirty="0" err="1"/>
              <a:t>Είν</a:t>
            </a:r>
            <a:r>
              <a:rPr lang="en-US" sz="2400" b="1" spc="-1" dirty="0"/>
              <a:t>α</a:t>
            </a:r>
            <a:r>
              <a:rPr lang="en-US" sz="2400" b="1" spc="-1" dirty="0" err="1"/>
              <a:t>ι</a:t>
            </a:r>
            <a:r>
              <a:rPr lang="en-US" sz="2400" b="1" spc="-1" dirty="0"/>
              <a:t> </a:t>
            </a:r>
            <a:r>
              <a:rPr lang="en-US" sz="2400" b="1" spc="-1" dirty="0" err="1"/>
              <a:t>η</a:t>
            </a:r>
            <a:r>
              <a:rPr lang="en-US" sz="2400" b="1" spc="-1" dirty="0"/>
              <a:t> απ</a:t>
            </a:r>
            <a:r>
              <a:rPr lang="en-US" sz="2400" b="1" spc="-1" dirty="0" err="1"/>
              <a:t>οθήκη</a:t>
            </a:r>
            <a:r>
              <a:rPr lang="en-US" sz="2400" b="1" spc="-1" dirty="0"/>
              <a:t> </a:t>
            </a:r>
            <a:r>
              <a:rPr lang="en-US" sz="2400" b="1" spc="-1" dirty="0" err="1"/>
              <a:t>ενέργει</a:t>
            </a:r>
            <a:r>
              <a:rPr lang="en-US" sz="2400" b="1" spc="-1" dirty="0"/>
              <a:t>α</a:t>
            </a:r>
            <a:r>
              <a:rPr lang="en-US" sz="2400" b="1" spc="-1" dirty="0" err="1"/>
              <a:t>ς</a:t>
            </a:r>
            <a:r>
              <a:rPr lang="en-US" sz="2400" b="1" spc="-1" dirty="0"/>
              <a:t> </a:t>
            </a:r>
            <a:r>
              <a:rPr lang="en-US" sz="2400" b="1" spc="-1" dirty="0" err="1"/>
              <a:t>του</a:t>
            </a:r>
            <a:r>
              <a:rPr lang="en-US" sz="2400" b="1" spc="-1" dirty="0"/>
              <a:t> </a:t>
            </a:r>
            <a:r>
              <a:rPr lang="en-US" sz="2400" b="1" spc="-1" dirty="0" err="1"/>
              <a:t>οργ</a:t>
            </a:r>
            <a:r>
              <a:rPr lang="en-US" sz="2400" b="1" spc="-1" dirty="0"/>
              <a:t>α</a:t>
            </a:r>
            <a:r>
              <a:rPr lang="en-US" sz="2400" b="1" spc="-1" dirty="0" err="1"/>
              <a:t>νισμού</a:t>
            </a:r>
            <a:r>
              <a:rPr lang="el-GR" sz="2400" b="1" spc="-1" dirty="0"/>
              <a:t> </a:t>
            </a:r>
            <a:r>
              <a:rPr lang="el-GR" sz="2400" spc="-1" dirty="0"/>
              <a:t>η οποία </a:t>
            </a:r>
          </a:p>
          <a:p>
            <a:pPr marL="228600" indent="-182520">
              <a:lnSpc>
                <a:spcPct val="150000"/>
              </a:lnSpc>
              <a:spcBef>
                <a:spcPts val="1400"/>
              </a:spcBef>
              <a:buClr>
                <a:srgbClr val="E48312"/>
              </a:buClr>
              <a:buSzPct val="80000"/>
              <a:buFont typeface="Arial"/>
              <a:buChar char="•"/>
            </a:pPr>
            <a:r>
              <a:rPr lang="en-US" sz="2400" spc="-1" dirty="0" err="1"/>
              <a:t>Κρ</a:t>
            </a:r>
            <a:r>
              <a:rPr lang="en-US" sz="2400" spc="-1" dirty="0"/>
              <a:t>α</a:t>
            </a:r>
            <a:r>
              <a:rPr lang="en-US" sz="2400" spc="-1" dirty="0" err="1"/>
              <a:t>τάει</a:t>
            </a:r>
            <a:r>
              <a:rPr lang="en-US" sz="2400" spc="-1" dirty="0"/>
              <a:t> </a:t>
            </a:r>
            <a:r>
              <a:rPr lang="en-US" sz="2400" spc="-1" dirty="0" err="1"/>
              <a:t>στ</a:t>
            </a:r>
            <a:r>
              <a:rPr lang="en-US" sz="2400" spc="-1" dirty="0"/>
              <a:t>α</a:t>
            </a:r>
            <a:r>
              <a:rPr lang="en-US" sz="2400" spc="-1" dirty="0" err="1"/>
              <a:t>θερή</a:t>
            </a:r>
            <a:r>
              <a:rPr lang="en-US" sz="2400" spc="-1" dirty="0"/>
              <a:t> </a:t>
            </a:r>
            <a:r>
              <a:rPr lang="en-US" sz="2400" spc="-1" dirty="0" err="1"/>
              <a:t>τη</a:t>
            </a:r>
            <a:r>
              <a:rPr lang="en-US" sz="2400" spc="-1" dirty="0"/>
              <a:t> </a:t>
            </a:r>
            <a:r>
              <a:rPr lang="en-US" sz="2400" spc="-1" dirty="0" err="1"/>
              <a:t>θερμοκρ</a:t>
            </a:r>
            <a:r>
              <a:rPr lang="en-US" sz="2400" spc="-1" dirty="0"/>
              <a:t>α</a:t>
            </a:r>
            <a:r>
              <a:rPr lang="en-US" sz="2400" spc="-1" dirty="0" err="1"/>
              <a:t>σί</a:t>
            </a:r>
            <a:r>
              <a:rPr lang="en-US" sz="2400" spc="-1" dirty="0"/>
              <a:t>α </a:t>
            </a:r>
            <a:r>
              <a:rPr lang="en-US" sz="2400" spc="-1" dirty="0" err="1"/>
              <a:t>του</a:t>
            </a:r>
            <a:r>
              <a:rPr lang="el-GR" sz="2400" spc="-1" dirty="0"/>
              <a:t> </a:t>
            </a:r>
            <a:r>
              <a:rPr lang="en-US" sz="2400" spc="-1" dirty="0" err="1"/>
              <a:t>σώμ</a:t>
            </a:r>
            <a:r>
              <a:rPr lang="en-US" sz="2400" spc="-1" dirty="0"/>
              <a:t>α</a:t>
            </a:r>
            <a:r>
              <a:rPr lang="en-US" sz="2400" spc="-1" dirty="0" err="1"/>
              <a:t>τος</a:t>
            </a:r>
            <a:r>
              <a:rPr lang="el-GR" sz="2400" spc="-1" dirty="0"/>
              <a:t>, </a:t>
            </a:r>
            <a:r>
              <a:rPr lang="el-GR" sz="2400" spc="-1" dirty="0" err="1"/>
              <a:t>ειδικ</a:t>
            </a:r>
            <a:r>
              <a:rPr lang="en-US" sz="2400" spc="-1" dirty="0" err="1"/>
              <a:t>ά</a:t>
            </a:r>
            <a:r>
              <a:rPr lang="el-GR" sz="2400" spc="-1" dirty="0"/>
              <a:t> στο κρύο</a:t>
            </a:r>
            <a:endParaRPr lang="en-US" sz="2400" spc="-1" dirty="0"/>
          </a:p>
          <a:p>
            <a:pPr marL="228600" indent="-182520">
              <a:lnSpc>
                <a:spcPct val="150000"/>
              </a:lnSpc>
              <a:spcBef>
                <a:spcPts val="1400"/>
              </a:spcBef>
              <a:buClr>
                <a:srgbClr val="E48312"/>
              </a:buClr>
              <a:buSzPct val="80000"/>
              <a:buFont typeface="Arial"/>
              <a:buChar char="•"/>
            </a:pPr>
            <a:r>
              <a:rPr lang="en-US" sz="2400" spc="-1" dirty="0" err="1"/>
              <a:t>Προστ</a:t>
            </a:r>
            <a:r>
              <a:rPr lang="en-US" sz="2400" spc="-1" dirty="0"/>
              <a:t>α</a:t>
            </a:r>
            <a:r>
              <a:rPr lang="en-US" sz="2400" spc="-1" dirty="0" err="1"/>
              <a:t>τεύει</a:t>
            </a:r>
            <a:r>
              <a:rPr lang="en-US" sz="2400" spc="-1" dirty="0"/>
              <a:t> </a:t>
            </a:r>
            <a:r>
              <a:rPr lang="en-US" sz="2400" spc="-1" dirty="0" err="1"/>
              <a:t>τ</a:t>
            </a:r>
            <a:r>
              <a:rPr lang="en-US" sz="2400" spc="-1" dirty="0"/>
              <a:t>α </a:t>
            </a:r>
            <a:r>
              <a:rPr lang="en-US" sz="2400" spc="-1" dirty="0" err="1"/>
              <a:t>οστά</a:t>
            </a:r>
            <a:r>
              <a:rPr lang="en-US" sz="2400" spc="-1" dirty="0"/>
              <a:t> </a:t>
            </a:r>
            <a:r>
              <a:rPr lang="en-US" sz="2400" spc="-1" dirty="0" err="1"/>
              <a:t>κ</a:t>
            </a:r>
            <a:r>
              <a:rPr lang="en-US" sz="2400" spc="-1" dirty="0"/>
              <a:t>α</a:t>
            </a:r>
            <a:r>
              <a:rPr lang="en-US" sz="2400" spc="-1" dirty="0" err="1"/>
              <a:t>ι</a:t>
            </a:r>
            <a:r>
              <a:rPr lang="en-US" sz="2400" spc="-1" dirty="0"/>
              <a:t> </a:t>
            </a:r>
            <a:r>
              <a:rPr lang="el-GR" sz="2400" spc="-1" dirty="0"/>
              <a:t> </a:t>
            </a:r>
            <a:r>
              <a:rPr lang="en-US" sz="2400" spc="-1" dirty="0" err="1"/>
              <a:t>τ</a:t>
            </a:r>
            <a:r>
              <a:rPr lang="en-US" sz="2400" spc="-1" dirty="0"/>
              <a:t>α </a:t>
            </a:r>
            <a:r>
              <a:rPr lang="en-US" sz="2400" spc="-1" dirty="0" err="1"/>
              <a:t>ζωτικά</a:t>
            </a:r>
            <a:r>
              <a:rPr lang="en-US" sz="2400" spc="-1" dirty="0"/>
              <a:t> </a:t>
            </a:r>
            <a:r>
              <a:rPr lang="en-US" sz="2400" spc="-1" dirty="0" err="1"/>
              <a:t>όργ</a:t>
            </a:r>
            <a:r>
              <a:rPr lang="en-US" sz="2400" spc="-1" dirty="0"/>
              <a:t>α</a:t>
            </a:r>
            <a:r>
              <a:rPr lang="en-US" sz="2400" spc="-1" dirty="0" err="1"/>
              <a:t>ν</a:t>
            </a:r>
            <a:r>
              <a:rPr lang="en-US" sz="2400" spc="-1" dirty="0"/>
              <a:t>α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43D21-5A28-4001-9421-B8C3796A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 err="1"/>
              <a:t>Λί</a:t>
            </a:r>
            <a:r>
              <a:rPr lang="en-US" spc="-1" dirty="0"/>
              <a:t>πη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7939" y="3145777"/>
            <a:ext cx="3264061" cy="26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1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935</Words>
  <Application>Microsoft Office PowerPoint</Application>
  <PresentationFormat>Widescreen</PresentationFormat>
  <Paragraphs>164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Corbel</vt:lpstr>
      <vt:lpstr>Times New Roman</vt:lpstr>
      <vt:lpstr>Wingdings</vt:lpstr>
      <vt:lpstr>Office Theme</vt:lpstr>
      <vt:lpstr>PowerPoint Presentation</vt:lpstr>
      <vt:lpstr>«Μεσογειακή δίαιτα» - Η αρχή</vt:lpstr>
      <vt:lpstr>PowerPoint Presentation</vt:lpstr>
      <vt:lpstr>Υπάρχουν 7 ομάδες τροφίμων! </vt:lpstr>
      <vt:lpstr>PowerPoint Presentation</vt:lpstr>
      <vt:lpstr>Ποια είναι τα θρεπτικά συστατικά που υπάρχουν στα τρόφιμα; </vt:lpstr>
      <vt:lpstr>Υδατάνθρακες </vt:lpstr>
      <vt:lpstr>Πρωτεΐνες  </vt:lpstr>
      <vt:lpstr>Λίπη</vt:lpstr>
      <vt:lpstr>Βιταμίνες &amp; Ιχνοστοιχεία</vt:lpstr>
      <vt:lpstr>Ελαιόλαδο  - Καρδιά της πυραμίδας </vt:lpstr>
      <vt:lpstr>Δημητριακά</vt:lpstr>
      <vt:lpstr>Τρώγοντας δημητριακά έχω ενέργεια για… </vt:lpstr>
      <vt:lpstr>Φρούτα &amp; Λαχανικά </vt:lpstr>
      <vt:lpstr>Επιλέγω πάντα τοπικά φρούτα και λαχανικά εποχής! </vt:lpstr>
      <vt:lpstr>Για τις πρωτεΐνες που χρειάζομαι επιλέγω…</vt:lpstr>
      <vt:lpstr>Η ομάδα των γλυκών και σνακ!</vt:lpstr>
      <vt:lpstr>Αλάτι</vt:lpstr>
      <vt:lpstr>Πόσο αλάτι χρειάζομαι την ημέρα; </vt:lpstr>
      <vt:lpstr>Πόσο αλάτι είναι πολύ; </vt:lpstr>
      <vt:lpstr>Ζάχαρη </vt:lpstr>
      <vt:lpstr>Πόσο ζάχαρη είναι πολλή; </vt:lpstr>
      <vt:lpstr>Προσπαθώ να αποφεύγω τα γλυκά και τα  τυποποιημένα προϊόντα </vt:lpstr>
      <vt:lpstr>Μεσογειακή Πυραμίδα </vt:lpstr>
      <vt:lpstr>PowerPoint Presentation</vt:lpstr>
      <vt:lpstr>Πρωινό</vt:lpstr>
      <vt:lpstr>Κολατσιό για ενέργεια και κοφτερό μυαλό!</vt:lpstr>
      <vt:lpstr>Για ένα πλήρες γεύμα…</vt:lpstr>
      <vt:lpstr>Μην ξεχνάς πως…</vt:lpstr>
      <vt:lpstr>Πηγές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Glykeria Psarra</dc:creator>
  <cp:lastModifiedBy>User</cp:lastModifiedBy>
  <cp:revision>14</cp:revision>
  <dcterms:created xsi:type="dcterms:W3CDTF">2019-07-14T19:51:10Z</dcterms:created>
  <dcterms:modified xsi:type="dcterms:W3CDTF">2019-07-19T15:28:24Z</dcterms:modified>
</cp:coreProperties>
</file>