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9" r:id="rId4"/>
    <p:sldId id="278" r:id="rId5"/>
    <p:sldId id="281" r:id="rId6"/>
    <p:sldId id="272" r:id="rId7"/>
    <p:sldId id="273" r:id="rId8"/>
    <p:sldId id="275" r:id="rId9"/>
    <p:sldId id="277" r:id="rId10"/>
    <p:sldId id="27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ykeria Psarra" initials="G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7CD"/>
    <a:srgbClr val="C9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5"/>
  </p:normalViewPr>
  <p:slideViewPr>
    <p:cSldViewPr snapToGrid="0" snapToObjects="1">
      <p:cViewPr varScale="1">
        <p:scale>
          <a:sx n="92" d="100"/>
          <a:sy n="92" d="100"/>
        </p:scale>
        <p:origin x="491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098C569-BD1D-4FFB-BB6A-2861D7983804}"/>
    <pc:docChg chg="addSld modSld">
      <pc:chgData name="" userId="" providerId="" clId="Web-{C098C569-BD1D-4FFB-BB6A-2861D7983804}" dt="2019-07-09T00:21:49" v="92" actId="20577"/>
      <pc:docMkLst>
        <pc:docMk/>
      </pc:docMkLst>
      <pc:sldChg chg="delSp modSp">
        <pc:chgData name="" userId="" providerId="" clId="Web-{C098C569-BD1D-4FFB-BB6A-2861D7983804}" dt="2019-07-09T00:04:46.188" v="9" actId="1076"/>
        <pc:sldMkLst>
          <pc:docMk/>
          <pc:sldMk cId="1601643313" sldId="272"/>
        </pc:sldMkLst>
        <pc:spChg chg="mod">
          <ac:chgData name="" userId="" providerId="" clId="Web-{C098C569-BD1D-4FFB-BB6A-2861D7983804}" dt="2019-07-09T00:04:36.672" v="3" actId="14100"/>
          <ac:spMkLst>
            <pc:docMk/>
            <pc:sldMk cId="1601643313" sldId="272"/>
            <ac:spMk id="2" creationId="{09206877-6E79-4941-94AC-B4A7940D9D7B}"/>
          </ac:spMkLst>
        </pc:spChg>
        <pc:spChg chg="del mod">
          <ac:chgData name="" userId="" providerId="" clId="Web-{C098C569-BD1D-4FFB-BB6A-2861D7983804}" dt="2019-07-09T00:04:31.891" v="2"/>
          <ac:spMkLst>
            <pc:docMk/>
            <pc:sldMk cId="1601643313" sldId="272"/>
            <ac:spMk id="243" creationId="{00000000-0000-0000-0000-000000000000}"/>
          </ac:spMkLst>
        </pc:spChg>
        <pc:spChg chg="mod">
          <ac:chgData name="" userId="" providerId="" clId="Web-{C098C569-BD1D-4FFB-BB6A-2861D7983804}" dt="2019-07-09T00:04:46.188" v="7" actId="1076"/>
          <ac:spMkLst>
            <pc:docMk/>
            <pc:sldMk cId="1601643313" sldId="272"/>
            <ac:spMk id="244" creationId="{00000000-0000-0000-0000-000000000000}"/>
          </ac:spMkLst>
        </pc:spChg>
        <pc:spChg chg="mod">
          <ac:chgData name="" userId="" providerId="" clId="Web-{C098C569-BD1D-4FFB-BB6A-2861D7983804}" dt="2019-07-09T00:04:46.188" v="8" actId="1076"/>
          <ac:spMkLst>
            <pc:docMk/>
            <pc:sldMk cId="1601643313" sldId="272"/>
            <ac:spMk id="247" creationId="{00000000-0000-0000-0000-000000000000}"/>
          </ac:spMkLst>
        </pc:spChg>
        <pc:spChg chg="mod">
          <ac:chgData name="" userId="" providerId="" clId="Web-{C098C569-BD1D-4FFB-BB6A-2861D7983804}" dt="2019-07-09T00:04:46.188" v="9" actId="1076"/>
          <ac:spMkLst>
            <pc:docMk/>
            <pc:sldMk cId="1601643313" sldId="272"/>
            <ac:spMk id="249" creationId="{00000000-0000-0000-0000-000000000000}"/>
          </ac:spMkLst>
        </pc:spChg>
      </pc:sldChg>
      <pc:sldChg chg="modSp">
        <pc:chgData name="" userId="" providerId="" clId="Web-{C098C569-BD1D-4FFB-BB6A-2861D7983804}" dt="2019-07-09T00:05:58.688" v="24" actId="20577"/>
        <pc:sldMkLst>
          <pc:docMk/>
          <pc:sldMk cId="812034636" sldId="273"/>
        </pc:sldMkLst>
        <pc:spChg chg="mod">
          <ac:chgData name="" userId="" providerId="" clId="Web-{C098C569-BD1D-4FFB-BB6A-2861D7983804}" dt="2019-07-09T00:05:58.688" v="24" actId="20577"/>
          <ac:spMkLst>
            <pc:docMk/>
            <pc:sldMk cId="812034636" sldId="273"/>
            <ac:spMk id="2" creationId="{F66BF4E7-F22F-F74E-92DE-9900C4307D71}"/>
          </ac:spMkLst>
        </pc:spChg>
      </pc:sldChg>
      <pc:sldChg chg="addCm">
        <pc:chgData name="" userId="" providerId="" clId="Web-{C098C569-BD1D-4FFB-BB6A-2861D7983804}" dt="2019-07-09T00:03:39.954" v="0"/>
        <pc:sldMkLst>
          <pc:docMk/>
          <pc:sldMk cId="1539618014" sldId="279"/>
        </pc:sldMkLst>
      </pc:sldChg>
      <pc:sldChg chg="modSp new">
        <pc:chgData name="" userId="" providerId="" clId="Web-{C098C569-BD1D-4FFB-BB6A-2861D7983804}" dt="2019-07-09T00:21:48.985" v="91" actId="20577"/>
        <pc:sldMkLst>
          <pc:docMk/>
          <pc:sldMk cId="1059385287" sldId="280"/>
        </pc:sldMkLst>
        <pc:spChg chg="mod">
          <ac:chgData name="" userId="" providerId="" clId="Web-{C098C569-BD1D-4FFB-BB6A-2861D7983804}" dt="2019-07-09T00:07:05.063" v="38" actId="20577"/>
          <ac:spMkLst>
            <pc:docMk/>
            <pc:sldMk cId="1059385287" sldId="280"/>
            <ac:spMk id="2" creationId="{182F86DB-F416-43BC-A6F2-833F0CD27EC7}"/>
          </ac:spMkLst>
        </pc:spChg>
        <pc:spChg chg="mod">
          <ac:chgData name="" userId="" providerId="" clId="Web-{C098C569-BD1D-4FFB-BB6A-2861D7983804}" dt="2019-07-09T00:21:48.985" v="91" actId="20577"/>
          <ac:spMkLst>
            <pc:docMk/>
            <pc:sldMk cId="1059385287" sldId="280"/>
            <ac:spMk id="3" creationId="{1A4AD746-720B-472F-A15A-FE7A3032B991}"/>
          </ac:spMkLst>
        </pc:spChg>
      </pc:sldChg>
    </pc:docChg>
  </pc:docChgLst>
  <pc:docChgLst>
    <pc:chgData clId="Web-{B55E5F77-F4BF-41E0-AC5D-C5531792B735}"/>
    <pc:docChg chg="addSld modSld sldOrd">
      <pc:chgData name="" userId="" providerId="" clId="Web-{B55E5F77-F4BF-41E0-AC5D-C5531792B735}" dt="2019-07-09T10:41:06.158" v="685" actId="20577"/>
      <pc:docMkLst>
        <pc:docMk/>
      </pc:docMkLst>
      <pc:sldChg chg="ord">
        <pc:chgData name="" userId="" providerId="" clId="Web-{B55E5F77-F4BF-41E0-AC5D-C5531792B735}" dt="2019-07-09T10:16:50.189" v="7"/>
        <pc:sldMkLst>
          <pc:docMk/>
          <pc:sldMk cId="1601643313" sldId="272"/>
        </pc:sldMkLst>
      </pc:sldChg>
      <pc:sldChg chg="modSp">
        <pc:chgData name="" userId="" providerId="" clId="Web-{B55E5F77-F4BF-41E0-AC5D-C5531792B735}" dt="2019-07-09T10:16:24.423" v="5" actId="20577"/>
        <pc:sldMkLst>
          <pc:docMk/>
          <pc:sldMk cId="2134314031" sldId="276"/>
        </pc:sldMkLst>
        <pc:spChg chg="mod">
          <ac:chgData name="" userId="" providerId="" clId="Web-{B55E5F77-F4BF-41E0-AC5D-C5531792B735}" dt="2019-07-09T10:16:24.423" v="5" actId="20577"/>
          <ac:spMkLst>
            <pc:docMk/>
            <pc:sldMk cId="2134314031" sldId="276"/>
            <ac:spMk id="4" creationId="{DFC885B4-9F25-0749-A9F9-42B21F54A2EE}"/>
          </ac:spMkLst>
        </pc:spChg>
      </pc:sldChg>
      <pc:sldChg chg="modSp">
        <pc:chgData name="" userId="" providerId="" clId="Web-{B55E5F77-F4BF-41E0-AC5D-C5531792B735}" dt="2019-07-09T10:41:06.142" v="684" actId="20577"/>
        <pc:sldMkLst>
          <pc:docMk/>
          <pc:sldMk cId="1059385287" sldId="280"/>
        </pc:sldMkLst>
        <pc:spChg chg="mod">
          <ac:chgData name="" userId="" providerId="" clId="Web-{B55E5F77-F4BF-41E0-AC5D-C5531792B735}" dt="2019-07-09T10:40:12.814" v="676" actId="1076"/>
          <ac:spMkLst>
            <pc:docMk/>
            <pc:sldMk cId="1059385287" sldId="280"/>
            <ac:spMk id="2" creationId="{182F86DB-F416-43BC-A6F2-833F0CD27EC7}"/>
          </ac:spMkLst>
        </pc:spChg>
        <pc:spChg chg="mod">
          <ac:chgData name="" userId="" providerId="" clId="Web-{B55E5F77-F4BF-41E0-AC5D-C5531792B735}" dt="2019-07-09T10:41:06.142" v="684" actId="20577"/>
          <ac:spMkLst>
            <pc:docMk/>
            <pc:sldMk cId="1059385287" sldId="280"/>
            <ac:spMk id="3" creationId="{1A4AD746-720B-472F-A15A-FE7A3032B991}"/>
          </ac:spMkLst>
        </pc:spChg>
      </pc:sldChg>
      <pc:sldChg chg="modSp new">
        <pc:chgData name="" userId="" providerId="" clId="Web-{B55E5F77-F4BF-41E0-AC5D-C5531792B735}" dt="2019-07-09T10:26:07.830" v="488" actId="1076"/>
        <pc:sldMkLst>
          <pc:docMk/>
          <pc:sldMk cId="2863285776" sldId="281"/>
        </pc:sldMkLst>
        <pc:spChg chg="mod">
          <ac:chgData name="" userId="" providerId="" clId="Web-{B55E5F77-F4BF-41E0-AC5D-C5531792B735}" dt="2019-07-09T10:25:52.095" v="484" actId="20577"/>
          <ac:spMkLst>
            <pc:docMk/>
            <pc:sldMk cId="2863285776" sldId="281"/>
            <ac:spMk id="2" creationId="{D6CE2165-95E5-4255-963C-B82A7F8933AC}"/>
          </ac:spMkLst>
        </pc:spChg>
        <pc:spChg chg="mod">
          <ac:chgData name="" userId="" providerId="" clId="Web-{B55E5F77-F4BF-41E0-AC5D-C5531792B735}" dt="2019-07-09T10:26:07.830" v="488" actId="1076"/>
          <ac:spMkLst>
            <pc:docMk/>
            <pc:sldMk cId="2863285776" sldId="281"/>
            <ac:spMk id="3" creationId="{9B85FBFE-C03A-4233-9D66-FF9B6CF8D53C}"/>
          </ac:spMkLst>
        </pc:spChg>
      </pc:sldChg>
    </pc:docChg>
  </pc:docChgLst>
  <pc:docChgLst>
    <pc:chgData clId="Web-{1E5D4C55-CA1A-4E75-B9F8-C730C90541A1}"/>
    <pc:docChg chg="modSld">
      <pc:chgData name="" userId="" providerId="" clId="Web-{1E5D4C55-CA1A-4E75-B9F8-C730C90541A1}" dt="2019-07-09T11:44:15.443" v="54" actId="20577"/>
      <pc:docMkLst>
        <pc:docMk/>
      </pc:docMkLst>
      <pc:sldChg chg="modSp">
        <pc:chgData name="" userId="" providerId="" clId="Web-{1E5D4C55-CA1A-4E75-B9F8-C730C90541A1}" dt="2019-07-09T11:44:15.427" v="53" actId="20577"/>
        <pc:sldMkLst>
          <pc:docMk/>
          <pc:sldMk cId="1059385287" sldId="280"/>
        </pc:sldMkLst>
        <pc:spChg chg="mod">
          <ac:chgData name="" userId="" providerId="" clId="Web-{1E5D4C55-CA1A-4E75-B9F8-C730C90541A1}" dt="2019-07-09T11:44:15.427" v="53" actId="20577"/>
          <ac:spMkLst>
            <pc:docMk/>
            <pc:sldMk cId="1059385287" sldId="280"/>
            <ac:spMk id="3" creationId="{1A4AD746-720B-472F-A15A-FE7A3032B991}"/>
          </ac:spMkLst>
        </pc:spChg>
      </pc:sldChg>
    </pc:docChg>
  </pc:docChgLst>
  <pc:docChgLst>
    <pc:chgData clId="Web-{B1ED4082-D5E2-40D5-BB73-094A87E938BB}"/>
    <pc:docChg chg="modSld">
      <pc:chgData name="" userId="" providerId="" clId="Web-{B1ED4082-D5E2-40D5-BB73-094A87E938BB}" dt="2019-07-15T06:21:16.373" v="17"/>
      <pc:docMkLst>
        <pc:docMk/>
      </pc:docMkLst>
      <pc:sldChg chg="addSp delSp modSp">
        <pc:chgData name="" userId="" providerId="" clId="Web-{B1ED4082-D5E2-40D5-BB73-094A87E938BB}" dt="2019-07-15T06:21:16.373" v="17"/>
        <pc:sldMkLst>
          <pc:docMk/>
          <pc:sldMk cId="1059385287" sldId="280"/>
        </pc:sldMkLst>
        <pc:spChg chg="mod">
          <ac:chgData name="" userId="" providerId="" clId="Web-{B1ED4082-D5E2-40D5-BB73-094A87E938BB}" dt="2019-07-15T06:20:18.280" v="15" actId="1076"/>
          <ac:spMkLst>
            <pc:docMk/>
            <pc:sldMk cId="1059385287" sldId="280"/>
            <ac:spMk id="2" creationId="{182F86DB-F416-43BC-A6F2-833F0CD27EC7}"/>
          </ac:spMkLst>
        </pc:spChg>
        <pc:spChg chg="mod">
          <ac:chgData name="" userId="" providerId="" clId="Web-{B1ED4082-D5E2-40D5-BB73-094A87E938BB}" dt="2019-07-15T06:20:01.530" v="12" actId="1076"/>
          <ac:spMkLst>
            <pc:docMk/>
            <pc:sldMk cId="1059385287" sldId="280"/>
            <ac:spMk id="3" creationId="{1A4AD746-720B-472F-A15A-FE7A3032B991}"/>
          </ac:spMkLst>
        </pc:spChg>
        <pc:spChg chg="del">
          <ac:chgData name="" userId="" providerId="" clId="Web-{B1ED4082-D5E2-40D5-BB73-094A87E938BB}" dt="2019-07-15T06:21:16.373" v="17"/>
          <ac:spMkLst>
            <pc:docMk/>
            <pc:sldMk cId="1059385287" sldId="280"/>
            <ac:spMk id="5" creationId="{3597D4BA-F1CC-6543-9CFF-F5F73082ABAB}"/>
          </ac:spMkLst>
        </pc:spChg>
        <pc:picChg chg="del">
          <ac:chgData name="" userId="" providerId="" clId="Web-{B1ED4082-D5E2-40D5-BB73-094A87E938BB}" dt="2019-07-15T06:18:12.436" v="0"/>
          <ac:picMkLst>
            <pc:docMk/>
            <pc:sldMk cId="1059385287" sldId="280"/>
            <ac:picMk id="4" creationId="{00000000-0000-0000-0000-000000000000}"/>
          </ac:picMkLst>
        </pc:picChg>
        <pc:picChg chg="add mod">
          <ac:chgData name="" userId="" providerId="" clId="Web-{B1ED4082-D5E2-40D5-BB73-094A87E938BB}" dt="2019-07-15T06:21:02.983" v="16" actId="1076"/>
          <ac:picMkLst>
            <pc:docMk/>
            <pc:sldMk cId="1059385287" sldId="280"/>
            <ac:picMk id="6" creationId="{00F7A645-5EE9-4F99-991A-F41C0423A87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C061-FBE5-44BC-948E-639CD89B82E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1C8934-DBF3-42B4-9806-F91526B05486}">
      <dgm:prSet custT="1"/>
      <dgm:spPr/>
      <dgm:t>
        <a:bodyPr/>
        <a:lstStyle/>
        <a:p>
          <a:r>
            <a:rPr lang="el-GR" sz="2000" b="1" dirty="0">
              <a:latin typeface="+mn-lt"/>
            </a:rPr>
            <a:t>Φρέσκο </a:t>
          </a:r>
          <a:r>
            <a:rPr lang="el-GR" sz="2000" b="1" dirty="0" err="1">
              <a:latin typeface="+mn-lt"/>
            </a:rPr>
            <a:t>Ομογενοποιημένο</a:t>
          </a:r>
          <a:r>
            <a:rPr lang="el-GR" sz="2000" b="1" dirty="0">
              <a:latin typeface="+mn-lt"/>
            </a:rPr>
            <a:t> ή παστεριωμένο γάλα</a:t>
          </a:r>
          <a:r>
            <a:rPr lang="el-GR" sz="2000" dirty="0">
              <a:latin typeface="+mn-lt"/>
            </a:rPr>
            <a:t>→ ‘</a:t>
          </a:r>
          <a:r>
            <a:rPr lang="el-GR" sz="2000" dirty="0" err="1">
              <a:latin typeface="+mn-lt"/>
            </a:rPr>
            <a:t>Εχει</a:t>
          </a:r>
          <a:r>
            <a:rPr lang="el-GR" sz="2000" dirty="0">
              <a:latin typeface="+mn-lt"/>
            </a:rPr>
            <a:t> γίνει επεξεργασία για να υπάρχει το λίπος σε όλη τη μάζα του → </a:t>
          </a:r>
          <a:r>
            <a:rPr lang="el-GR" sz="2000" b="1" dirty="0">
              <a:latin typeface="+mn-lt"/>
            </a:rPr>
            <a:t>Είναι καλύτερο για το στομάχι μας! </a:t>
          </a:r>
          <a:endParaRPr lang="en-US" sz="2000" b="1" dirty="0">
            <a:latin typeface="+mn-lt"/>
          </a:endParaRPr>
        </a:p>
      </dgm:t>
    </dgm:pt>
    <dgm:pt modelId="{DB62A191-1333-4EA0-9984-5763DF75E385}" type="parTrans" cxnId="{570EA971-2077-4D78-B726-333DF7F0E993}">
      <dgm:prSet/>
      <dgm:spPr/>
      <dgm:t>
        <a:bodyPr/>
        <a:lstStyle/>
        <a:p>
          <a:endParaRPr lang="en-US" sz="3200"/>
        </a:p>
      </dgm:t>
    </dgm:pt>
    <dgm:pt modelId="{B849A786-7214-4A5C-B2FD-076F88A7F6E1}" type="sibTrans" cxnId="{570EA971-2077-4D78-B726-333DF7F0E993}">
      <dgm:prSet/>
      <dgm:spPr/>
      <dgm:t>
        <a:bodyPr/>
        <a:lstStyle/>
        <a:p>
          <a:endParaRPr lang="en-US" sz="3200"/>
        </a:p>
      </dgm:t>
    </dgm:pt>
    <dgm:pt modelId="{BD9DB2F5-8007-490E-8A58-E295C9FB073B}">
      <dgm:prSet custT="1"/>
      <dgm:spPr/>
      <dgm:t>
        <a:bodyPr/>
        <a:lstStyle/>
        <a:p>
          <a:r>
            <a:rPr lang="el-GR" sz="2000" b="1" dirty="0">
              <a:latin typeface="+mn-lt"/>
            </a:rPr>
            <a:t>Γάλα μακράς διαρκείας</a:t>
          </a:r>
          <a:r>
            <a:rPr lang="el-GR" sz="2000" dirty="0">
              <a:latin typeface="+mn-lt"/>
            </a:rPr>
            <a:t> → Έχει γίνει αποστείρωση και  επεξεργασία σε υψηλή θερμοκρασία (γύρω στους 135°C ) → </a:t>
          </a:r>
          <a:r>
            <a:rPr lang="el-GR" sz="2000" b="1" dirty="0">
              <a:latin typeface="+mn-lt"/>
            </a:rPr>
            <a:t>Μπορεί να καταναλωθεί έπειτα από μήνες ή και χρόνο! </a:t>
          </a:r>
          <a:endParaRPr lang="en-US" sz="2000" b="1" dirty="0">
            <a:latin typeface="+mn-lt"/>
          </a:endParaRPr>
        </a:p>
      </dgm:t>
    </dgm:pt>
    <dgm:pt modelId="{08463B4F-2B92-4803-9A14-EB82EA1EBA1D}" type="parTrans" cxnId="{687367E5-ED82-4FB3-833B-05219447AB80}">
      <dgm:prSet/>
      <dgm:spPr/>
      <dgm:t>
        <a:bodyPr/>
        <a:lstStyle/>
        <a:p>
          <a:endParaRPr lang="en-US" sz="3200"/>
        </a:p>
      </dgm:t>
    </dgm:pt>
    <dgm:pt modelId="{D89A2634-8361-429A-BA1F-CAAC2A0B5C21}" type="sibTrans" cxnId="{687367E5-ED82-4FB3-833B-05219447AB80}">
      <dgm:prSet/>
      <dgm:spPr/>
      <dgm:t>
        <a:bodyPr/>
        <a:lstStyle/>
        <a:p>
          <a:endParaRPr lang="en-US" sz="3200"/>
        </a:p>
      </dgm:t>
    </dgm:pt>
    <dgm:pt modelId="{9441F98C-6A62-417C-863C-37546FE9E77D}">
      <dgm:prSet custT="1"/>
      <dgm:spPr/>
      <dgm:t>
        <a:bodyPr/>
        <a:lstStyle/>
        <a:p>
          <a:r>
            <a:rPr lang="el-GR" sz="2000" b="1" dirty="0">
              <a:latin typeface="+mn-lt"/>
            </a:rPr>
            <a:t>Συμπυκνωμένο εβαπορέ γάλ</a:t>
          </a:r>
          <a:r>
            <a:rPr lang="el-GR" sz="2000" dirty="0">
              <a:latin typeface="+mn-lt"/>
            </a:rPr>
            <a:t>α → Έχει γίνει αποστείρωση και επεξεργασία σε πολύ υψηλή θερμοκρασία (γύρω στους 145°C). </a:t>
          </a:r>
          <a:r>
            <a:rPr lang="el-GR" sz="2000" b="1" dirty="0">
              <a:latin typeface="+mn-lt"/>
            </a:rPr>
            <a:t>Μπορεί να διατηρηθεί πάνω από χρόνο! </a:t>
          </a:r>
          <a:endParaRPr lang="en-US" sz="2000" dirty="0">
            <a:latin typeface="+mn-lt"/>
          </a:endParaRPr>
        </a:p>
      </dgm:t>
    </dgm:pt>
    <dgm:pt modelId="{EE6CE739-CB17-485D-905A-309EFC504A58}" type="parTrans" cxnId="{95D05ABD-C979-4124-938A-BA266F897B84}">
      <dgm:prSet/>
      <dgm:spPr/>
      <dgm:t>
        <a:bodyPr/>
        <a:lstStyle/>
        <a:p>
          <a:endParaRPr lang="en-US" sz="3200"/>
        </a:p>
      </dgm:t>
    </dgm:pt>
    <dgm:pt modelId="{57B83777-7A45-46FC-AB77-94D2F0F9E028}" type="sibTrans" cxnId="{95D05ABD-C979-4124-938A-BA266F897B84}">
      <dgm:prSet/>
      <dgm:spPr/>
      <dgm:t>
        <a:bodyPr/>
        <a:lstStyle/>
        <a:p>
          <a:endParaRPr lang="en-US" sz="3200"/>
        </a:p>
      </dgm:t>
    </dgm:pt>
    <dgm:pt modelId="{C4128AC7-02FD-A34B-95F4-31531093AFF0}">
      <dgm:prSet custT="1"/>
      <dgm:spPr/>
      <dgm:t>
        <a:bodyPr/>
        <a:lstStyle/>
        <a:p>
          <a:r>
            <a:rPr lang="el-GR" sz="2000" b="1" dirty="0">
              <a:latin typeface="+mn-lt"/>
            </a:rPr>
            <a:t>Γάλα Υψηλής Παστερίωση</a:t>
          </a:r>
          <a:r>
            <a:rPr lang="el-GR" sz="2000" dirty="0">
              <a:latin typeface="+mn-lt"/>
            </a:rPr>
            <a:t>ς→ Έχει γίνει επεξεργασία με θερμότητα (110</a:t>
          </a:r>
          <a:r>
            <a:rPr lang="el-GR" sz="2000" baseline="30000" dirty="0">
              <a:latin typeface="+mn-lt"/>
            </a:rPr>
            <a:t>ο</a:t>
          </a:r>
          <a:r>
            <a:rPr lang="el-GR" sz="2000" dirty="0">
              <a:latin typeface="+mn-lt"/>
            </a:rPr>
            <a:t> C έως 127</a:t>
          </a:r>
          <a:r>
            <a:rPr lang="el-GR" sz="2000" baseline="30000" dirty="0">
              <a:latin typeface="+mn-lt"/>
            </a:rPr>
            <a:t>ο</a:t>
          </a:r>
          <a:r>
            <a:rPr lang="el-GR" sz="2000" dirty="0">
              <a:latin typeface="+mn-lt"/>
            </a:rPr>
            <a:t> C) → </a:t>
          </a:r>
          <a:r>
            <a:rPr lang="el-GR" sz="2000" b="1" dirty="0">
              <a:latin typeface="+mn-lt"/>
            </a:rPr>
            <a:t>Διατηρείται περισσότερες μέρες! </a:t>
          </a:r>
          <a:endParaRPr lang="en-US" sz="2000" b="1" dirty="0">
            <a:latin typeface="+mn-lt"/>
          </a:endParaRPr>
        </a:p>
      </dgm:t>
    </dgm:pt>
    <dgm:pt modelId="{5BB48558-42E3-2948-B917-19E883354B5C}" type="parTrans" cxnId="{0E2A4DB5-5146-F74A-A47F-C648B04DD5E8}">
      <dgm:prSet/>
      <dgm:spPr/>
      <dgm:t>
        <a:bodyPr/>
        <a:lstStyle/>
        <a:p>
          <a:endParaRPr lang="en-US" sz="3200"/>
        </a:p>
      </dgm:t>
    </dgm:pt>
    <dgm:pt modelId="{04A94E5B-8E52-F646-B217-12C5B09BD366}" type="sibTrans" cxnId="{0E2A4DB5-5146-F74A-A47F-C648B04DD5E8}">
      <dgm:prSet/>
      <dgm:spPr/>
      <dgm:t>
        <a:bodyPr/>
        <a:lstStyle/>
        <a:p>
          <a:endParaRPr lang="en-US" sz="3200"/>
        </a:p>
      </dgm:t>
    </dgm:pt>
    <dgm:pt modelId="{01E3339C-F1BB-2049-9388-E37AADF25F7A}" type="pres">
      <dgm:prSet presAssocID="{13D8C061-FBE5-44BC-948E-639CD89B82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04232-EA12-7848-BB98-F5918D214035}" type="pres">
      <dgm:prSet presAssocID="{311C8934-DBF3-42B4-9806-F91526B054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3E511-31B3-2A44-B7C9-11C756C47E99}" type="pres">
      <dgm:prSet presAssocID="{B849A786-7214-4A5C-B2FD-076F88A7F6E1}" presName="spacer" presStyleCnt="0"/>
      <dgm:spPr/>
    </dgm:pt>
    <dgm:pt modelId="{9B176EA4-DF8B-014E-9F7A-956695880D92}" type="pres">
      <dgm:prSet presAssocID="{C4128AC7-02FD-A34B-95F4-31531093AFF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23235-5583-094B-93B0-7DA799EF192D}" type="pres">
      <dgm:prSet presAssocID="{04A94E5B-8E52-F646-B217-12C5B09BD366}" presName="spacer" presStyleCnt="0"/>
      <dgm:spPr/>
    </dgm:pt>
    <dgm:pt modelId="{935917D9-B286-BB4F-B14F-BE066E041E20}" type="pres">
      <dgm:prSet presAssocID="{BD9DB2F5-8007-490E-8A58-E295C9FB073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C0580-4C36-2342-828D-EA9AF8D63AC0}" type="pres">
      <dgm:prSet presAssocID="{D89A2634-8361-429A-BA1F-CAAC2A0B5C21}" presName="spacer" presStyleCnt="0"/>
      <dgm:spPr/>
    </dgm:pt>
    <dgm:pt modelId="{CADE42C6-F46F-F54E-B09A-A27F5A6FA288}" type="pres">
      <dgm:prSet presAssocID="{9441F98C-6A62-417C-863C-37546FE9E77D}" presName="parentText" presStyleLbl="node1" presStyleIdx="3" presStyleCnt="4" custScaleY="1007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D708F-53DD-9249-8036-7A87FDD33678}" type="presOf" srcId="{C4128AC7-02FD-A34B-95F4-31531093AFF0}" destId="{9B176EA4-DF8B-014E-9F7A-956695880D92}" srcOrd="0" destOrd="0" presId="urn:microsoft.com/office/officeart/2005/8/layout/vList2"/>
    <dgm:cxn modelId="{8B057BCC-9E4B-2347-BDE4-A901B6BFFB28}" type="presOf" srcId="{9441F98C-6A62-417C-863C-37546FE9E77D}" destId="{CADE42C6-F46F-F54E-B09A-A27F5A6FA288}" srcOrd="0" destOrd="0" presId="urn:microsoft.com/office/officeart/2005/8/layout/vList2"/>
    <dgm:cxn modelId="{687367E5-ED82-4FB3-833B-05219447AB80}" srcId="{13D8C061-FBE5-44BC-948E-639CD89B82E4}" destId="{BD9DB2F5-8007-490E-8A58-E295C9FB073B}" srcOrd="2" destOrd="0" parTransId="{08463B4F-2B92-4803-9A14-EB82EA1EBA1D}" sibTransId="{D89A2634-8361-429A-BA1F-CAAC2A0B5C21}"/>
    <dgm:cxn modelId="{95D05ABD-C979-4124-938A-BA266F897B84}" srcId="{13D8C061-FBE5-44BC-948E-639CD89B82E4}" destId="{9441F98C-6A62-417C-863C-37546FE9E77D}" srcOrd="3" destOrd="0" parTransId="{EE6CE739-CB17-485D-905A-309EFC504A58}" sibTransId="{57B83777-7A45-46FC-AB77-94D2F0F9E028}"/>
    <dgm:cxn modelId="{0D8A6328-B0C0-3042-84FA-DB4B260B9E0F}" type="presOf" srcId="{311C8934-DBF3-42B4-9806-F91526B05486}" destId="{A5504232-EA12-7848-BB98-F5918D214035}" srcOrd="0" destOrd="0" presId="urn:microsoft.com/office/officeart/2005/8/layout/vList2"/>
    <dgm:cxn modelId="{FF840DAF-6FCF-1548-95E8-2BD01F04DF5F}" type="presOf" srcId="{13D8C061-FBE5-44BC-948E-639CD89B82E4}" destId="{01E3339C-F1BB-2049-9388-E37AADF25F7A}" srcOrd="0" destOrd="0" presId="urn:microsoft.com/office/officeart/2005/8/layout/vList2"/>
    <dgm:cxn modelId="{19B502A7-84CF-D942-83AD-107257326CEA}" type="presOf" srcId="{BD9DB2F5-8007-490E-8A58-E295C9FB073B}" destId="{935917D9-B286-BB4F-B14F-BE066E041E20}" srcOrd="0" destOrd="0" presId="urn:microsoft.com/office/officeart/2005/8/layout/vList2"/>
    <dgm:cxn modelId="{570EA971-2077-4D78-B726-333DF7F0E993}" srcId="{13D8C061-FBE5-44BC-948E-639CD89B82E4}" destId="{311C8934-DBF3-42B4-9806-F91526B05486}" srcOrd="0" destOrd="0" parTransId="{DB62A191-1333-4EA0-9984-5763DF75E385}" sibTransId="{B849A786-7214-4A5C-B2FD-076F88A7F6E1}"/>
    <dgm:cxn modelId="{0E2A4DB5-5146-F74A-A47F-C648B04DD5E8}" srcId="{13D8C061-FBE5-44BC-948E-639CD89B82E4}" destId="{C4128AC7-02FD-A34B-95F4-31531093AFF0}" srcOrd="1" destOrd="0" parTransId="{5BB48558-42E3-2948-B917-19E883354B5C}" sibTransId="{04A94E5B-8E52-F646-B217-12C5B09BD366}"/>
    <dgm:cxn modelId="{6779A926-9C25-DC4B-89FC-D77B380ADEE3}" type="presParOf" srcId="{01E3339C-F1BB-2049-9388-E37AADF25F7A}" destId="{A5504232-EA12-7848-BB98-F5918D214035}" srcOrd="0" destOrd="0" presId="urn:microsoft.com/office/officeart/2005/8/layout/vList2"/>
    <dgm:cxn modelId="{3747F907-BFCD-EE4D-94B2-ADF02BACE42E}" type="presParOf" srcId="{01E3339C-F1BB-2049-9388-E37AADF25F7A}" destId="{F053E511-31B3-2A44-B7C9-11C756C47E99}" srcOrd="1" destOrd="0" presId="urn:microsoft.com/office/officeart/2005/8/layout/vList2"/>
    <dgm:cxn modelId="{BBBFC7C8-C0B2-9042-B258-76B16D537415}" type="presParOf" srcId="{01E3339C-F1BB-2049-9388-E37AADF25F7A}" destId="{9B176EA4-DF8B-014E-9F7A-956695880D92}" srcOrd="2" destOrd="0" presId="urn:microsoft.com/office/officeart/2005/8/layout/vList2"/>
    <dgm:cxn modelId="{0CE2C519-6A64-4D44-8DE9-54CD0505332D}" type="presParOf" srcId="{01E3339C-F1BB-2049-9388-E37AADF25F7A}" destId="{E5923235-5583-094B-93B0-7DA799EF192D}" srcOrd="3" destOrd="0" presId="urn:microsoft.com/office/officeart/2005/8/layout/vList2"/>
    <dgm:cxn modelId="{0A3462F0-54A3-A846-93EE-441C4B14F957}" type="presParOf" srcId="{01E3339C-F1BB-2049-9388-E37AADF25F7A}" destId="{935917D9-B286-BB4F-B14F-BE066E041E20}" srcOrd="4" destOrd="0" presId="urn:microsoft.com/office/officeart/2005/8/layout/vList2"/>
    <dgm:cxn modelId="{B05F37C5-2217-B94D-B21A-E059F987DF93}" type="presParOf" srcId="{01E3339C-F1BB-2049-9388-E37AADF25F7A}" destId="{204C0580-4C36-2342-828D-EA9AF8D63AC0}" srcOrd="5" destOrd="0" presId="urn:microsoft.com/office/officeart/2005/8/layout/vList2"/>
    <dgm:cxn modelId="{87C7B424-E11B-D44D-82C0-6795057F8418}" type="presParOf" srcId="{01E3339C-F1BB-2049-9388-E37AADF25F7A}" destId="{CADE42C6-F46F-F54E-B09A-A27F5A6FA2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04232-EA12-7848-BB98-F5918D214035}">
      <dsp:nvSpPr>
        <dsp:cNvPr id="0" name=""/>
        <dsp:cNvSpPr/>
      </dsp:nvSpPr>
      <dsp:spPr>
        <a:xfrm>
          <a:off x="0" y="223932"/>
          <a:ext cx="7221415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Φρέσκο </a:t>
          </a:r>
          <a:r>
            <a:rPr lang="el-GR" sz="2000" b="1" kern="1200" dirty="0" err="1">
              <a:latin typeface="+mn-lt"/>
            </a:rPr>
            <a:t>Ομογενοποιημένο</a:t>
          </a:r>
          <a:r>
            <a:rPr lang="el-GR" sz="2000" b="1" kern="1200" dirty="0">
              <a:latin typeface="+mn-lt"/>
            </a:rPr>
            <a:t> ή παστεριωμένο γάλα</a:t>
          </a:r>
          <a:r>
            <a:rPr lang="el-GR" sz="2000" kern="1200" dirty="0">
              <a:latin typeface="+mn-lt"/>
            </a:rPr>
            <a:t>→ ‘</a:t>
          </a:r>
          <a:r>
            <a:rPr lang="el-GR" sz="2000" kern="1200" dirty="0" err="1">
              <a:latin typeface="+mn-lt"/>
            </a:rPr>
            <a:t>Εχει</a:t>
          </a:r>
          <a:r>
            <a:rPr lang="el-GR" sz="2000" kern="1200" dirty="0">
              <a:latin typeface="+mn-lt"/>
            </a:rPr>
            <a:t> γίνει επεξεργασία για να υπάρχει το λίπος σε όλη τη μάζα του → </a:t>
          </a:r>
          <a:r>
            <a:rPr lang="el-GR" sz="2000" b="1" kern="1200" dirty="0">
              <a:latin typeface="+mn-lt"/>
            </a:rPr>
            <a:t>Είναι καλύτερο για το στομάχι μας! </a:t>
          </a:r>
          <a:endParaRPr lang="en-US" sz="2000" b="1" kern="1200" dirty="0">
            <a:latin typeface="+mn-lt"/>
          </a:endParaRPr>
        </a:p>
      </dsp:txBody>
      <dsp:txXfrm>
        <a:off x="59399" y="283331"/>
        <a:ext cx="7102617" cy="1098002"/>
      </dsp:txXfrm>
    </dsp:sp>
    <dsp:sp modelId="{9B176EA4-DF8B-014E-9F7A-956695880D92}">
      <dsp:nvSpPr>
        <dsp:cNvPr id="0" name=""/>
        <dsp:cNvSpPr/>
      </dsp:nvSpPr>
      <dsp:spPr>
        <a:xfrm>
          <a:off x="0" y="1627932"/>
          <a:ext cx="7221415" cy="121680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Γάλα Υψηλής Παστερίωση</a:t>
          </a:r>
          <a:r>
            <a:rPr lang="el-GR" sz="2000" kern="1200" dirty="0">
              <a:latin typeface="+mn-lt"/>
            </a:rPr>
            <a:t>ς→ Έχει γίνει επεξεργασία με θερμότητα (110</a:t>
          </a:r>
          <a:r>
            <a:rPr lang="el-GR" sz="2000" kern="1200" baseline="30000" dirty="0">
              <a:latin typeface="+mn-lt"/>
            </a:rPr>
            <a:t>ο</a:t>
          </a:r>
          <a:r>
            <a:rPr lang="el-GR" sz="2000" kern="1200" dirty="0">
              <a:latin typeface="+mn-lt"/>
            </a:rPr>
            <a:t> C έως 127</a:t>
          </a:r>
          <a:r>
            <a:rPr lang="el-GR" sz="2000" kern="1200" baseline="30000" dirty="0">
              <a:latin typeface="+mn-lt"/>
            </a:rPr>
            <a:t>ο</a:t>
          </a:r>
          <a:r>
            <a:rPr lang="el-GR" sz="2000" kern="1200" dirty="0">
              <a:latin typeface="+mn-lt"/>
            </a:rPr>
            <a:t> C) → </a:t>
          </a:r>
          <a:r>
            <a:rPr lang="el-GR" sz="2000" b="1" kern="1200" dirty="0">
              <a:latin typeface="+mn-lt"/>
            </a:rPr>
            <a:t>Διατηρείται περισσότερες μέρες! </a:t>
          </a:r>
          <a:endParaRPr lang="en-US" sz="2000" b="1" kern="1200" dirty="0">
            <a:latin typeface="+mn-lt"/>
          </a:endParaRPr>
        </a:p>
      </dsp:txBody>
      <dsp:txXfrm>
        <a:off x="59399" y="1687331"/>
        <a:ext cx="7102617" cy="1098002"/>
      </dsp:txXfrm>
    </dsp:sp>
    <dsp:sp modelId="{935917D9-B286-BB4F-B14F-BE066E041E20}">
      <dsp:nvSpPr>
        <dsp:cNvPr id="0" name=""/>
        <dsp:cNvSpPr/>
      </dsp:nvSpPr>
      <dsp:spPr>
        <a:xfrm>
          <a:off x="0" y="3031932"/>
          <a:ext cx="7221415" cy="121680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Γάλα μακράς διαρκείας</a:t>
          </a:r>
          <a:r>
            <a:rPr lang="el-GR" sz="2000" kern="1200" dirty="0">
              <a:latin typeface="+mn-lt"/>
            </a:rPr>
            <a:t> → Έχει γίνει αποστείρωση και  επεξεργασία σε υψηλή θερμοκρασία (γύρω στους 135°C ) → </a:t>
          </a:r>
          <a:r>
            <a:rPr lang="el-GR" sz="2000" b="1" kern="1200" dirty="0">
              <a:latin typeface="+mn-lt"/>
            </a:rPr>
            <a:t>Μπορεί να καταναλωθεί έπειτα από μήνες ή και χρόνο! </a:t>
          </a:r>
          <a:endParaRPr lang="en-US" sz="2000" b="1" kern="1200" dirty="0">
            <a:latin typeface="+mn-lt"/>
          </a:endParaRPr>
        </a:p>
      </dsp:txBody>
      <dsp:txXfrm>
        <a:off x="59399" y="3091331"/>
        <a:ext cx="7102617" cy="1098002"/>
      </dsp:txXfrm>
    </dsp:sp>
    <dsp:sp modelId="{CADE42C6-F46F-F54E-B09A-A27F5A6FA288}">
      <dsp:nvSpPr>
        <dsp:cNvPr id="0" name=""/>
        <dsp:cNvSpPr/>
      </dsp:nvSpPr>
      <dsp:spPr>
        <a:xfrm>
          <a:off x="0" y="4435932"/>
          <a:ext cx="7221415" cy="12255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Συμπυκνωμένο εβαπορέ γάλ</a:t>
          </a:r>
          <a:r>
            <a:rPr lang="el-GR" sz="2000" kern="1200" dirty="0">
              <a:latin typeface="+mn-lt"/>
            </a:rPr>
            <a:t>α → Έχει γίνει αποστείρωση και επεξεργασία σε πολύ υψηλή θερμοκρασία (γύρω στους 145°C). </a:t>
          </a:r>
          <a:r>
            <a:rPr lang="el-GR" sz="2000" b="1" kern="1200" dirty="0">
              <a:latin typeface="+mn-lt"/>
            </a:rPr>
            <a:t>Μπορεί να διατηρηθεί πάνω από χρόνο! </a:t>
          </a:r>
          <a:endParaRPr lang="en-US" sz="2000" kern="1200" dirty="0">
            <a:latin typeface="+mn-lt"/>
          </a:endParaRPr>
        </a:p>
      </dsp:txBody>
      <dsp:txXfrm>
        <a:off x="59827" y="4495759"/>
        <a:ext cx="7101761" cy="1105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C970-B067-114B-87CD-39EA8045C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1753-1DE8-6240-8B7B-A2A624D09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626BD-5762-8341-880C-8808F546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D79AA-CF4F-C647-A930-EF780045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F9FDF-5FA8-AD45-AA51-F67E1514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9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ABD8-A1FE-3643-9C79-E2614EA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66B35-8C35-B144-9FB0-F78A299D9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29E18-6D22-0948-BE59-D80410F3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67BD5-FAA0-3248-AB79-23C8A79A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932D-1568-F84F-8EE8-696F5077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B5708-117F-3445-A5E4-5A313F3BB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A2570-C027-184D-A661-884409B0E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9212B-D53F-6F40-99DA-171E9E49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0E8D4-4CA9-0A43-B017-87580C28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15FA7-3042-E749-AEC6-7C348E9A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2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249D-074F-B945-9341-1D1E13E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0193B-C166-7D47-8CB5-C71D1E02C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40DBA-C508-2F4B-A604-7F58F657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A46D-0ABF-E044-A50F-3A903FCB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8DF6A-404C-574B-9A47-7A19A6D6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EAE7-EC60-9641-802B-EC005592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1E5E9-0CD9-0F41-9A5C-E9B3CD02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63FA-14C9-4846-A4ED-267DA776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F516F-D175-E642-B2E8-3526E204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0450-435E-6340-96C2-58834145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1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2942-71C8-B443-924F-7CAB1BE5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DBDA-5FC7-D24C-B91D-D12463B2D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DAFA7-6BBF-E94C-ACD2-6C77317EA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5285C-3505-5A47-BCAC-D11FD88D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A884C-6755-C140-80B4-0213EFAB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CD3FD-F68C-934A-93E2-8DDD7830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AF68-3ECE-C547-B442-B0192AD1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862CD-F94B-3244-B19F-1E50CBC76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CC482-58C8-0B4C-B9CD-407D07AAF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3DB86-9A7B-AE4C-9010-15953CB00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D820F-73F6-5149-8853-F64DCCC26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465C2-152A-3C42-9CBA-ECEB3973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1DD95-E3B7-6C4A-9FCD-3BFB2EDD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F334D-B2B3-614A-B990-63E23830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0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2189-DB9D-F145-ADD8-3F08DA7C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04968-C7AC-D748-8D8A-17794826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05E04-2A53-7B48-A309-92725DFB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38DEF-314E-0A4D-BAD2-0B0B61C8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129641-0880-3E43-8412-1A6F7421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45D96-C1A9-6845-B7E5-625D3A22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492AC-DD4E-834A-B608-72055321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04FA-277B-0740-B407-A1014C02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B7F1-34F1-6D4B-8F89-E8C43D570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BABFC-1EBD-3A43-B828-75692A2DE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1501C-A127-C346-843D-16CC6DE8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A623-308B-634D-8B5D-2640163D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24D50-8B07-ED40-AFD5-76166AFF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21EE-D135-4149-84A9-FBE67D2C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8D7C3-FF95-8A4E-AC75-A3499DB35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077EF-5503-3C43-9EE7-F47471056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6C808-2A80-7D48-A220-E93298BB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9B78D-C9B0-EA46-90B9-E8649173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B55E2-D89E-7B48-876A-553B69F8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128AD-92D3-AA49-9899-951874F5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FD9FB-F5FD-1B45-93E1-60BCFDAAA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505DE-0C1A-2345-90B0-6028828CE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BC4C-15B1-2B4C-8209-BCBF8200C18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BEE2C-4175-194F-AE30-957FA8407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E15D9-F266-DB48-9F52-BAB60D7E4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32AE-F7A9-FD4C-8306-AC2CB3DB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stockphotos.biz/stockphoto/144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856" y="1021779"/>
            <a:ext cx="9144000" cy="1328229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98" y="2700876"/>
            <a:ext cx="4618474" cy="30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B98902-DFF4-2344-9BEF-DA20D94F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168" y="363294"/>
            <a:ext cx="7991856" cy="914310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+mn-lt"/>
              </a:rPr>
              <a:t>Έξυπνες ιδέες</a:t>
            </a:r>
            <a:r>
              <a:rPr lang="el-GR" sz="1300" b="1" dirty="0">
                <a:solidFill>
                  <a:srgbClr val="C95BAA"/>
                </a:solidFill>
                <a:latin typeface="+mn-lt"/>
              </a:rPr>
              <a:t/>
            </a:r>
            <a:br>
              <a:rPr lang="el-GR" sz="1300" b="1" dirty="0">
                <a:solidFill>
                  <a:srgbClr val="C95BAA"/>
                </a:solidFill>
                <a:latin typeface="+mn-lt"/>
              </a:rPr>
            </a:br>
            <a:r>
              <a:rPr lang="el-GR" sz="1300" b="1" dirty="0">
                <a:solidFill>
                  <a:srgbClr val="C95BAA"/>
                </a:solidFill>
                <a:latin typeface="+mn-lt"/>
              </a:rPr>
              <a:t> </a:t>
            </a:r>
            <a:r>
              <a:rPr lang="el-GR" sz="1200" b="1" dirty="0">
                <a:solidFill>
                  <a:srgbClr val="C95BAA"/>
                </a:solidFill>
                <a:latin typeface="+mn-lt"/>
              </a:rPr>
              <a:t/>
            </a:r>
            <a:br>
              <a:rPr lang="el-GR" sz="1200" b="1" dirty="0">
                <a:solidFill>
                  <a:srgbClr val="C95BAA"/>
                </a:solidFill>
                <a:latin typeface="+mn-lt"/>
              </a:rPr>
            </a:br>
            <a:r>
              <a:rPr lang="el-GR" sz="2700" b="1" dirty="0">
                <a:solidFill>
                  <a:srgbClr val="C95BAA"/>
                </a:solidFill>
                <a:latin typeface="+mn-lt"/>
              </a:rPr>
              <a:t>για να βάλεις το γάλα και τα γαλακτοκομικά προϊόντα</a:t>
            </a:r>
            <a:br>
              <a:rPr lang="el-GR" sz="2700" b="1" dirty="0">
                <a:solidFill>
                  <a:srgbClr val="C95BAA"/>
                </a:solidFill>
                <a:latin typeface="+mn-lt"/>
              </a:rPr>
            </a:br>
            <a:r>
              <a:rPr lang="el-GR" sz="2700" b="1" dirty="0">
                <a:solidFill>
                  <a:srgbClr val="C95BAA"/>
                </a:solidFill>
                <a:latin typeface="+mn-lt"/>
              </a:rPr>
              <a:t>στη διατροφή σου </a:t>
            </a:r>
            <a:endParaRPr lang="en-US" sz="3200" b="1" dirty="0">
              <a:solidFill>
                <a:srgbClr val="C95BAA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885B4-9F25-0749-A9F9-42B21F54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808" y="1770696"/>
            <a:ext cx="8300854" cy="36294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l-GR" sz="2400" dirty="0"/>
              <a:t>Διάλεξε γάλα ή γιαούρτι για σνακ μεταξύ των γευμάτων σου. Συνδύασε το με φρούτα ή δημητριακά για ένα θρεπτικό σνακ όλο ενέργεια! 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l-GR" sz="2400" dirty="0"/>
              <a:t>Το γάλα είναι πολύ καλό ρόφημα για το σώμα σου μετά από τη γυμναστική στο σχολείο ή μετά από κάποιο σπορ. </a:t>
            </a:r>
            <a:endParaRPr lang="el-GR" sz="24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l-GR" sz="2400" dirty="0"/>
              <a:t>Το γιαούρτι μπορεί να συνδυαστεί και με το φαγητό σου. Έχεις δοκιμάσει να το βάλεις σε σούπες ή σε βραστές σαλάτες όπως τα παντζάρια ή τα κολοκυθάκια;</a:t>
            </a:r>
            <a:endParaRPr lang="el-GR" sz="24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l-GR" sz="2400" dirty="0" err="1"/>
              <a:t>Δοκ</a:t>
            </a:r>
            <a:r>
              <a:rPr lang="en-US" sz="2400" dirty="0"/>
              <a:t>ί</a:t>
            </a:r>
            <a:r>
              <a:rPr lang="el-GR" sz="2400" dirty="0" err="1"/>
              <a:t>μασε</a:t>
            </a:r>
            <a:r>
              <a:rPr lang="el-GR" sz="2400" dirty="0"/>
              <a:t> το γάλα σου παγωμένο! Θα δεις πως η γεύση του είναι πολύ καλύτερη!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57786"/>
            <a:ext cx="3183147" cy="49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86DB-F416-43BC-A6F2-833F0CD2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27" y="3229429"/>
            <a:ext cx="8620664" cy="754566"/>
          </a:xfrm>
        </p:spPr>
        <p:txBody>
          <a:bodyPr>
            <a:norm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+mn-lt"/>
                <a:cs typeface="Calibri Light"/>
              </a:rPr>
              <a:t>Πηγές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AD746-720B-472F-A15A-FE7A3032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75" y="3847482"/>
            <a:ext cx="1028469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" sz="1200" b="1" dirty="0" err="1">
                <a:ea typeface="+mn-lt"/>
                <a:cs typeface="+mn-lt"/>
              </a:rPr>
              <a:t>Ι</a:t>
            </a:r>
            <a:r>
              <a:rPr lang="el" sz="1200" dirty="0" err="1">
                <a:ea typeface="+mn-lt"/>
                <a:cs typeface="+mn-lt"/>
              </a:rPr>
              <a:t>νστιτούκτο</a:t>
            </a:r>
            <a:r>
              <a:rPr lang="el" sz="1200" dirty="0">
                <a:ea typeface="+mn-lt"/>
                <a:cs typeface="+mn-lt"/>
              </a:rPr>
              <a:t> Προληπτικής, Περιβαλλοντικής και Εργασιακής Ιατρικής, </a:t>
            </a:r>
            <a:r>
              <a:rPr lang="el" sz="1200" dirty="0" err="1">
                <a:ea typeface="+mn-lt"/>
                <a:cs typeface="+mn-lt"/>
              </a:rPr>
              <a:t>Prolepsis</a:t>
            </a:r>
            <a:r>
              <a:rPr lang="el" sz="1200" dirty="0">
                <a:ea typeface="+mn-lt"/>
                <a:cs typeface="+mn-lt"/>
              </a:rPr>
              <a:t> (2014). </a:t>
            </a:r>
            <a:r>
              <a:rPr lang="el" sz="1200" i="1" dirty="0">
                <a:ea typeface="+mn-lt"/>
                <a:cs typeface="+mn-lt"/>
              </a:rPr>
              <a:t>Εθνικός Διατροφικός Οδηγός για βρέφη, παιδιά και εφήβους. </a:t>
            </a:r>
            <a:r>
              <a:rPr lang="el" sz="1200" dirty="0">
                <a:ea typeface="+mn-lt"/>
                <a:cs typeface="+mn-lt"/>
              </a:rPr>
              <a:t>Αθήνα: Δημοσιογραφικός Οργανισμός Λαμπράκη</a:t>
            </a:r>
            <a:r>
              <a:rPr lang="en-US" sz="1200" dirty="0">
                <a:ea typeface="+mn-lt"/>
                <a:cs typeface="+mn-lt"/>
              </a:rPr>
              <a:t>  </a:t>
            </a:r>
            <a:endParaRPr lang="en-US" sz="12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200" dirty="0" err="1">
                <a:ea typeface="+mn-lt"/>
                <a:cs typeface="+mn-lt"/>
              </a:rPr>
              <a:t>Γενικό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Χημείο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Κράτους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Ανώτ</a:t>
            </a:r>
            <a:r>
              <a:rPr lang="en-US" sz="1200" dirty="0">
                <a:ea typeface="+mn-lt"/>
                <a:cs typeface="+mn-lt"/>
              </a:rPr>
              <a:t>α</a:t>
            </a:r>
            <a:r>
              <a:rPr lang="en-US" sz="1200" dirty="0" err="1">
                <a:ea typeface="+mn-lt"/>
                <a:cs typeface="+mn-lt"/>
              </a:rPr>
              <a:t>το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Χημικό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Συμ</a:t>
            </a:r>
            <a:r>
              <a:rPr lang="en-US" sz="1200" dirty="0">
                <a:ea typeface="+mn-lt"/>
                <a:cs typeface="+mn-lt"/>
              </a:rPr>
              <a:t>β</a:t>
            </a:r>
            <a:r>
              <a:rPr lang="en-US" sz="1200" dirty="0" err="1">
                <a:ea typeface="+mn-lt"/>
                <a:cs typeface="+mn-lt"/>
              </a:rPr>
              <a:t>ούλιο</a:t>
            </a:r>
            <a:r>
              <a:rPr lang="en-US" sz="1200" dirty="0">
                <a:ea typeface="+mn-lt"/>
                <a:cs typeface="+mn-lt"/>
              </a:rPr>
              <a:t> (2016). </a:t>
            </a:r>
            <a:r>
              <a:rPr lang="en-US" sz="1200" i="1" dirty="0" err="1">
                <a:ea typeface="+mn-lt"/>
                <a:cs typeface="+mn-lt"/>
              </a:rPr>
              <a:t>Κώδικ</a:t>
            </a:r>
            <a:r>
              <a:rPr lang="en-US" sz="1200" i="1" dirty="0">
                <a:ea typeface="+mn-lt"/>
                <a:cs typeface="+mn-lt"/>
              </a:rPr>
              <a:t>ας </a:t>
            </a:r>
            <a:r>
              <a:rPr lang="en-US" sz="1200" i="1" dirty="0" err="1">
                <a:ea typeface="+mn-lt"/>
                <a:cs typeface="+mn-lt"/>
              </a:rPr>
              <a:t>Τροφίμων</a:t>
            </a:r>
            <a:r>
              <a:rPr lang="en-US" sz="1200" i="1" dirty="0">
                <a:ea typeface="+mn-lt"/>
                <a:cs typeface="+mn-lt"/>
              </a:rPr>
              <a:t> και </a:t>
            </a:r>
            <a:r>
              <a:rPr lang="en-US" sz="1200" i="1" dirty="0" err="1">
                <a:ea typeface="+mn-lt"/>
                <a:cs typeface="+mn-lt"/>
              </a:rPr>
              <a:t>Ποτών</a:t>
            </a:r>
            <a:r>
              <a:rPr lang="en-US" sz="1200" i="1" dirty="0">
                <a:ea typeface="+mn-lt"/>
                <a:cs typeface="+mn-lt"/>
              </a:rPr>
              <a:t>: IX. </a:t>
            </a:r>
            <a:r>
              <a:rPr lang="en-US" sz="1200" i="1" dirty="0" err="1">
                <a:ea typeface="+mn-lt"/>
                <a:cs typeface="+mn-lt"/>
              </a:rPr>
              <a:t>Γάλ</a:t>
            </a:r>
            <a:r>
              <a:rPr lang="en-US" sz="1200" i="1" dirty="0">
                <a:ea typeface="+mn-lt"/>
                <a:cs typeface="+mn-lt"/>
              </a:rPr>
              <a:t>α, α</a:t>
            </a:r>
            <a:r>
              <a:rPr lang="en-US" sz="1200" i="1" dirty="0" err="1">
                <a:ea typeface="+mn-lt"/>
                <a:cs typeface="+mn-lt"/>
              </a:rPr>
              <a:t>υγά</a:t>
            </a:r>
            <a:r>
              <a:rPr lang="en-US" sz="1200" i="1" dirty="0">
                <a:ea typeface="+mn-lt"/>
                <a:cs typeface="+mn-lt"/>
              </a:rPr>
              <a:t> και π</a:t>
            </a:r>
            <a:r>
              <a:rPr lang="en-US" sz="1200" i="1" dirty="0" err="1">
                <a:ea typeface="+mn-lt"/>
                <a:cs typeface="+mn-lt"/>
              </a:rPr>
              <a:t>ροϊόντ</a:t>
            </a:r>
            <a:r>
              <a:rPr lang="en-US" sz="1200" i="1" dirty="0">
                <a:ea typeface="+mn-lt"/>
                <a:cs typeface="+mn-lt"/>
              </a:rPr>
              <a:t>α από α</a:t>
            </a:r>
            <a:r>
              <a:rPr lang="en-US" sz="1200" i="1" dirty="0" err="1">
                <a:ea typeface="+mn-lt"/>
                <a:cs typeface="+mn-lt"/>
              </a:rPr>
              <a:t>υτά-Άρθρο</a:t>
            </a:r>
            <a:r>
              <a:rPr lang="en-US" sz="1200" i="1" dirty="0">
                <a:ea typeface="+mn-lt"/>
                <a:cs typeface="+mn-lt"/>
              </a:rPr>
              <a:t> 80: </a:t>
            </a:r>
            <a:r>
              <a:rPr lang="en-US" sz="1200" i="1" dirty="0" err="1">
                <a:ea typeface="+mn-lt"/>
                <a:cs typeface="+mn-lt"/>
              </a:rPr>
              <a:t>Είδη</a:t>
            </a:r>
            <a:r>
              <a:rPr lang="en-US" sz="1200" i="1" dirty="0">
                <a:ea typeface="+mn-lt"/>
                <a:cs typeface="+mn-lt"/>
              </a:rPr>
              <a:t> </a:t>
            </a:r>
            <a:r>
              <a:rPr lang="en-US" sz="1200" i="1" dirty="0" err="1">
                <a:ea typeface="+mn-lt"/>
                <a:cs typeface="+mn-lt"/>
              </a:rPr>
              <a:t>γάλ</a:t>
            </a:r>
            <a:r>
              <a:rPr lang="en-US" sz="1200" i="1" dirty="0">
                <a:ea typeface="+mn-lt"/>
                <a:cs typeface="+mn-lt"/>
              </a:rPr>
              <a:t>α</a:t>
            </a:r>
            <a:r>
              <a:rPr lang="en-US" sz="1200" i="1" dirty="0" err="1">
                <a:ea typeface="+mn-lt"/>
                <a:cs typeface="+mn-lt"/>
              </a:rPr>
              <a:t>κτος</a:t>
            </a:r>
            <a:r>
              <a:rPr lang="en-US" sz="1200" i="1" dirty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a typeface="+mn-lt"/>
                <a:cs typeface="+mn-lt"/>
              </a:rPr>
              <a:t>Γενικό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Χημείο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Κράτους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Ανώτ</a:t>
            </a:r>
            <a:r>
              <a:rPr lang="en-US" sz="1200" dirty="0">
                <a:ea typeface="+mn-lt"/>
                <a:cs typeface="+mn-lt"/>
              </a:rPr>
              <a:t>α</a:t>
            </a:r>
            <a:r>
              <a:rPr lang="en-US" sz="1200" dirty="0" err="1">
                <a:ea typeface="+mn-lt"/>
                <a:cs typeface="+mn-lt"/>
              </a:rPr>
              <a:t>το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Χημικό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Συμ</a:t>
            </a:r>
            <a:r>
              <a:rPr lang="en-US" sz="1200" dirty="0">
                <a:ea typeface="+mn-lt"/>
                <a:cs typeface="+mn-lt"/>
              </a:rPr>
              <a:t>β</a:t>
            </a:r>
            <a:r>
              <a:rPr lang="en-US" sz="1200" dirty="0" err="1">
                <a:ea typeface="+mn-lt"/>
                <a:cs typeface="+mn-lt"/>
              </a:rPr>
              <a:t>ούλιο</a:t>
            </a:r>
            <a:r>
              <a:rPr lang="en-US" sz="1200" dirty="0">
                <a:ea typeface="+mn-lt"/>
                <a:cs typeface="+mn-lt"/>
              </a:rPr>
              <a:t> (2009). </a:t>
            </a:r>
            <a:r>
              <a:rPr lang="en-US" sz="1200" i="1" dirty="0" err="1">
                <a:ea typeface="+mn-lt"/>
                <a:cs typeface="+mn-lt"/>
              </a:rPr>
              <a:t>Κώδικ</a:t>
            </a:r>
            <a:r>
              <a:rPr lang="en-US" sz="1200" i="1" dirty="0">
                <a:ea typeface="+mn-lt"/>
                <a:cs typeface="+mn-lt"/>
              </a:rPr>
              <a:t>ας </a:t>
            </a:r>
            <a:r>
              <a:rPr lang="en-US" sz="1200" i="1" dirty="0" err="1">
                <a:ea typeface="+mn-lt"/>
                <a:cs typeface="+mn-lt"/>
              </a:rPr>
              <a:t>Τροφίμων</a:t>
            </a:r>
            <a:r>
              <a:rPr lang="en-US" sz="1200" i="1" dirty="0">
                <a:ea typeface="+mn-lt"/>
                <a:cs typeface="+mn-lt"/>
              </a:rPr>
              <a:t> και </a:t>
            </a:r>
            <a:r>
              <a:rPr lang="en-US" sz="1200" i="1" dirty="0" err="1">
                <a:ea typeface="+mn-lt"/>
                <a:cs typeface="+mn-lt"/>
              </a:rPr>
              <a:t>Ποτών</a:t>
            </a:r>
            <a:r>
              <a:rPr lang="en-US" sz="1200" i="1" dirty="0">
                <a:ea typeface="+mn-lt"/>
                <a:cs typeface="+mn-lt"/>
              </a:rPr>
              <a:t>: IX. </a:t>
            </a:r>
            <a:r>
              <a:rPr lang="en-US" sz="1200" i="1" dirty="0" err="1">
                <a:ea typeface="+mn-lt"/>
                <a:cs typeface="+mn-lt"/>
              </a:rPr>
              <a:t>Γάλ</a:t>
            </a:r>
            <a:r>
              <a:rPr lang="en-US" sz="1200" i="1" dirty="0">
                <a:ea typeface="+mn-lt"/>
                <a:cs typeface="+mn-lt"/>
              </a:rPr>
              <a:t>α, α</a:t>
            </a:r>
            <a:r>
              <a:rPr lang="en-US" sz="1200" i="1" dirty="0" err="1">
                <a:ea typeface="+mn-lt"/>
                <a:cs typeface="+mn-lt"/>
              </a:rPr>
              <a:t>υγά</a:t>
            </a:r>
            <a:r>
              <a:rPr lang="en-US" sz="1200" i="1" dirty="0">
                <a:ea typeface="+mn-lt"/>
                <a:cs typeface="+mn-lt"/>
              </a:rPr>
              <a:t> και π</a:t>
            </a:r>
            <a:r>
              <a:rPr lang="en-US" sz="1200" i="1" dirty="0" err="1">
                <a:ea typeface="+mn-lt"/>
                <a:cs typeface="+mn-lt"/>
              </a:rPr>
              <a:t>ροϊόντ</a:t>
            </a:r>
            <a:r>
              <a:rPr lang="en-US" sz="1200" i="1" dirty="0">
                <a:ea typeface="+mn-lt"/>
                <a:cs typeface="+mn-lt"/>
              </a:rPr>
              <a:t>α από α</a:t>
            </a:r>
            <a:r>
              <a:rPr lang="en-US" sz="1200" i="1" dirty="0" err="1">
                <a:ea typeface="+mn-lt"/>
                <a:cs typeface="+mn-lt"/>
              </a:rPr>
              <a:t>υτά</a:t>
            </a:r>
            <a:endParaRPr lang="en-US" sz="1200" dirty="0" err="1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12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1200" dirty="0">
              <a:cs typeface="Calibri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F7A645-5EE9-4F99-991A-F41C0423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77" y="-291699"/>
            <a:ext cx="10024532" cy="70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7" name="TextShape 1"/>
          <p:cNvSpPr txBox="1"/>
          <p:nvPr/>
        </p:nvSpPr>
        <p:spPr>
          <a:xfrm>
            <a:off x="3367896" y="0"/>
            <a:ext cx="9592574" cy="819509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b="1" spc="-1" dirty="0">
                <a:solidFill>
                  <a:schemeClr val="bg1"/>
                </a:solidFill>
              </a:rPr>
              <a:t>Ποια τρόφιμα ανήκουν στην ομάδα των γαλακτοκομικών;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5483"/>
            <a:ext cx="3150834" cy="393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336" y="2542949"/>
            <a:ext cx="5772753" cy="3848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234" y="2455483"/>
            <a:ext cx="2828766" cy="39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510B43-5DF1-D244-836E-7B9D4FA65611}"/>
              </a:ext>
            </a:extLst>
          </p:cNvPr>
          <p:cNvSpPr txBox="1"/>
          <p:nvPr/>
        </p:nvSpPr>
        <p:spPr>
          <a:xfrm>
            <a:off x="6386144" y="1024854"/>
            <a:ext cx="1907232" cy="523220"/>
          </a:xfrm>
          <a:prstGeom prst="rect">
            <a:avLst/>
          </a:prstGeom>
          <a:solidFill>
            <a:srgbClr val="9A57CD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F Universal Medium" pitchFamily="50" charset="0"/>
              </a:rPr>
              <a:t>To</a:t>
            </a:r>
            <a:r>
              <a:rPr lang="el-GR" sz="1400" dirty="0">
                <a:solidFill>
                  <a:schemeClr val="bg1"/>
                </a:solidFill>
                <a:latin typeface="PF Universal Medium" pitchFamily="50" charset="0"/>
              </a:rPr>
              <a:t> γάλα διατηρείται </a:t>
            </a:r>
            <a:endParaRPr lang="en-US" sz="1400" dirty="0">
              <a:solidFill>
                <a:schemeClr val="bg1"/>
              </a:solidFill>
              <a:latin typeface="PF Universal Medium" pitchFamily="50" charset="0"/>
            </a:endParaRPr>
          </a:p>
          <a:p>
            <a:r>
              <a:rPr lang="el-GR" sz="1400" dirty="0">
                <a:solidFill>
                  <a:schemeClr val="bg1"/>
                </a:solidFill>
                <a:latin typeface="PF Universal Medium" pitchFamily="50" charset="0"/>
              </a:rPr>
              <a:t>σε δεξαμενές με ψύξη</a:t>
            </a:r>
            <a:endParaRPr lang="en-US" sz="1400" dirty="0">
              <a:solidFill>
                <a:schemeClr val="bg1"/>
              </a:solidFill>
              <a:latin typeface="PF Universal Medium" pitchFamily="5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EC7C7C-74F2-534E-852F-6C84F250DFD2}"/>
              </a:ext>
            </a:extLst>
          </p:cNvPr>
          <p:cNvSpPr txBox="1"/>
          <p:nvPr/>
        </p:nvSpPr>
        <p:spPr>
          <a:xfrm>
            <a:off x="7216560" y="2605846"/>
            <a:ext cx="1283480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600" b="1" dirty="0">
                <a:latin typeface="PF Universal Medium" pitchFamily="50" charset="0"/>
              </a:rPr>
              <a:t>Συσκευασία</a:t>
            </a:r>
            <a:endParaRPr lang="en-US" b="1" dirty="0">
              <a:latin typeface="PF Universal Medium" pitchFamily="50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F74336-2FEC-8F43-8E3F-46AA8310FE34}"/>
              </a:ext>
            </a:extLst>
          </p:cNvPr>
          <p:cNvSpPr txBox="1"/>
          <p:nvPr/>
        </p:nvSpPr>
        <p:spPr>
          <a:xfrm>
            <a:off x="1898904" y="4166460"/>
            <a:ext cx="3267456" cy="307777"/>
          </a:xfrm>
          <a:prstGeom prst="rect">
            <a:avLst/>
          </a:prstGeom>
          <a:solidFill>
            <a:srgbClr val="9A5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PF Universal Medium" pitchFamily="50" charset="0"/>
              </a:rPr>
              <a:t>Έλεγχος της ποιότητας του γάλακτος </a:t>
            </a:r>
            <a:endParaRPr lang="en-US" sz="1400" dirty="0">
              <a:solidFill>
                <a:schemeClr val="bg1"/>
              </a:solidFill>
              <a:latin typeface="PF Universal Medium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98A0E1-A065-BE4A-BAD3-F50F0F3D56A9}"/>
              </a:ext>
            </a:extLst>
          </p:cNvPr>
          <p:cNvSpPr txBox="1"/>
          <p:nvPr/>
        </p:nvSpPr>
        <p:spPr>
          <a:xfrm>
            <a:off x="3771831" y="2775123"/>
            <a:ext cx="3392493" cy="553998"/>
          </a:xfrm>
          <a:prstGeom prst="rect">
            <a:avLst/>
          </a:prstGeom>
          <a:solidFill>
            <a:srgbClr val="9A5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 err="1">
                <a:latin typeface="PF Universal Medium" pitchFamily="50" charset="0"/>
              </a:rPr>
              <a:t>Παστερ</a:t>
            </a:r>
            <a:r>
              <a:rPr lang="en-US" sz="1600" dirty="0" err="1">
                <a:latin typeface="PF Universal Medium" pitchFamily="50" charset="0"/>
              </a:rPr>
              <a:t>ί</a:t>
            </a:r>
            <a:r>
              <a:rPr lang="el-GR" sz="1600" dirty="0" err="1">
                <a:latin typeface="PF Universal Medium" pitchFamily="50" charset="0"/>
              </a:rPr>
              <a:t>ωση</a:t>
            </a:r>
            <a:r>
              <a:rPr lang="el-GR" sz="1600" dirty="0">
                <a:latin typeface="PF Universal Medium" pitchFamily="50" charset="0"/>
              </a:rPr>
              <a:t>/</a:t>
            </a:r>
            <a:r>
              <a:rPr lang="el-GR" sz="1600" dirty="0" err="1">
                <a:latin typeface="PF Universal Medium" pitchFamily="50" charset="0"/>
              </a:rPr>
              <a:t>Ομογενοποίηση</a:t>
            </a:r>
            <a:r>
              <a:rPr lang="en-US" sz="1600" dirty="0">
                <a:latin typeface="PF Universal Medium" pitchFamily="50" charset="0"/>
              </a:rPr>
              <a:t> </a:t>
            </a:r>
          </a:p>
          <a:p>
            <a:pPr algn="ctr"/>
            <a:r>
              <a:rPr lang="en-US" sz="1200" dirty="0">
                <a:latin typeface="PF Universal Medium" pitchFamily="50" charset="0"/>
              </a:rPr>
              <a:t>(</a:t>
            </a:r>
            <a:r>
              <a:rPr lang="el-GR" sz="1200" i="1" dirty="0">
                <a:latin typeface="PF Universal Medium" pitchFamily="50" charset="0"/>
              </a:rPr>
              <a:t>θέρμανση για να σκοτωθούν πιθανά βακτήρια</a:t>
            </a:r>
            <a:r>
              <a:rPr lang="el-GR" sz="1400" i="1" dirty="0"/>
              <a:t>)</a:t>
            </a:r>
            <a:endParaRPr lang="en-US" sz="1600" i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C591686-EA53-7547-AD56-17CDAEA4F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221810" y="3348746"/>
            <a:ext cx="377873" cy="45322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3118AEE-5D62-914E-AB63-8E5E982095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54642" y="3348746"/>
            <a:ext cx="377873" cy="4532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8CA316-111C-A743-98F7-2780BEBF34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691597" y="3343848"/>
            <a:ext cx="377873" cy="4532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A59D141-117C-024A-A9CA-BE483C4EDD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15502" y="3329121"/>
            <a:ext cx="377873" cy="45322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9BEC5F4-2035-7545-8218-32F317E67793}"/>
              </a:ext>
            </a:extLst>
          </p:cNvPr>
          <p:cNvSpPr txBox="1"/>
          <p:nvPr/>
        </p:nvSpPr>
        <p:spPr>
          <a:xfrm>
            <a:off x="3532632" y="160934"/>
            <a:ext cx="874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Το ταξίδι του γάλακτος από τη φάρμα στο ποτήρι σου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61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D9A4F-700A-1548-96E0-4E081520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031296"/>
            <a:ext cx="1999140" cy="4795408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9A57CD"/>
                </a:solidFill>
                <a:latin typeface="+mn-lt"/>
              </a:rPr>
              <a:t>Πόσα είδη γάλακτος υπάρχουν; </a:t>
            </a:r>
            <a:endParaRPr lang="en-US" sz="2800" dirty="0">
              <a:solidFill>
                <a:srgbClr val="9A57CD"/>
              </a:solidFill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CD89F0-E7C6-49D8-9E6E-F96E03ED1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495721"/>
              </p:ext>
            </p:extLst>
          </p:nvPr>
        </p:nvGraphicFramePr>
        <p:xfrm>
          <a:off x="2674600" y="508695"/>
          <a:ext cx="7221415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A293C64F-4567-3A46-A235-14BCC859E0E2}"/>
              </a:ext>
            </a:extLst>
          </p:cNvPr>
          <p:cNvSpPr/>
          <p:nvPr/>
        </p:nvSpPr>
        <p:spPr>
          <a:xfrm rot="5400000">
            <a:off x="8164048" y="3010940"/>
            <a:ext cx="5566805" cy="1199560"/>
          </a:xfrm>
          <a:prstGeom prst="stripedRightArrow">
            <a:avLst>
              <a:gd name="adj1" fmla="val 52275"/>
              <a:gd name="adj2" fmla="val 50000"/>
            </a:avLst>
          </a:prstGeom>
          <a:solidFill>
            <a:srgbClr val="9A57C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8CFCEB-C1AA-9A48-9387-AF252609FD04}"/>
              </a:ext>
            </a:extLst>
          </p:cNvPr>
          <p:cNvSpPr txBox="1"/>
          <p:nvPr/>
        </p:nvSpPr>
        <p:spPr>
          <a:xfrm>
            <a:off x="9687026" y="6187"/>
            <a:ext cx="244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Αξία </a:t>
            </a:r>
            <a:endParaRPr lang="en-US" dirty="0"/>
          </a:p>
          <a:p>
            <a:pPr algn="ctr"/>
            <a:r>
              <a:rPr lang="el-GR" dirty="0"/>
              <a:t>για τη διατροφή μας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854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006" y="3847333"/>
            <a:ext cx="3114136" cy="2408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10" y="4180909"/>
            <a:ext cx="3114136" cy="2076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729" y="4274472"/>
            <a:ext cx="3090837" cy="2014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179"/>
          <a:stretch/>
        </p:blipFill>
        <p:spPr>
          <a:xfrm>
            <a:off x="7826308" y="1414735"/>
            <a:ext cx="3431156" cy="1945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005" y="1387986"/>
            <a:ext cx="3114136" cy="1972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CE2165-95E5-4255-963C-B82A7F89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456" y="0"/>
            <a:ext cx="8646543" cy="6525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Calibri Light"/>
              </a:rPr>
              <a:t>Τα π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Calibri Light"/>
              </a:rPr>
              <a:t>ροϊόντ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Calibri Light"/>
              </a:rPr>
              <a:t>α που παράγονται από το γάλα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005" y="953070"/>
            <a:ext cx="3114136" cy="461665"/>
          </a:xfrm>
          <a:prstGeom prst="rect">
            <a:avLst/>
          </a:prstGeom>
          <a:solidFill>
            <a:srgbClr val="9A5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Τυρί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6308" y="953069"/>
            <a:ext cx="3114136" cy="461665"/>
          </a:xfrm>
          <a:prstGeom prst="rect">
            <a:avLst/>
          </a:prstGeom>
          <a:solidFill>
            <a:srgbClr val="9A5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Γιαούρτι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810" y="3814932"/>
            <a:ext cx="3114136" cy="461665"/>
          </a:xfrm>
          <a:prstGeom prst="rect">
            <a:avLst/>
          </a:prstGeom>
          <a:solidFill>
            <a:srgbClr val="9A5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Βούτυρο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005" y="3814929"/>
            <a:ext cx="3114136" cy="461665"/>
          </a:xfrm>
          <a:prstGeom prst="rect">
            <a:avLst/>
          </a:prstGeom>
          <a:solidFill>
            <a:srgbClr val="9A5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Ανθόγαλα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6308" y="3814930"/>
            <a:ext cx="3114136" cy="461665"/>
          </a:xfrm>
          <a:prstGeom prst="rect">
            <a:avLst/>
          </a:prstGeom>
          <a:solidFill>
            <a:srgbClr val="9A5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Παγωτό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4" name="CustomShape 2"/>
          <p:cNvSpPr/>
          <p:nvPr/>
        </p:nvSpPr>
        <p:spPr>
          <a:xfrm>
            <a:off x="4135589" y="2979389"/>
            <a:ext cx="3300120" cy="7603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D24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err="1"/>
              <a:t>Πρωτεΐνες</a:t>
            </a:r>
            <a:r>
              <a:rPr lang="en-US" sz="3200" spc="-1" dirty="0"/>
              <a:t> </a:t>
            </a:r>
          </a:p>
        </p:txBody>
      </p:sp>
      <p:sp>
        <p:nvSpPr>
          <p:cNvPr id="247" name="CustomShape 4"/>
          <p:cNvSpPr/>
          <p:nvPr/>
        </p:nvSpPr>
        <p:spPr>
          <a:xfrm>
            <a:off x="4135589" y="3958589"/>
            <a:ext cx="3300120" cy="7603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D24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err="1"/>
              <a:t>Λί</a:t>
            </a:r>
            <a:r>
              <a:rPr lang="en-US" sz="3200" spc="-1" dirty="0"/>
              <a:t>πη</a:t>
            </a:r>
          </a:p>
        </p:txBody>
      </p:sp>
      <p:sp>
        <p:nvSpPr>
          <p:cNvPr id="249" name="CustomShape 5"/>
          <p:cNvSpPr/>
          <p:nvPr/>
        </p:nvSpPr>
        <p:spPr>
          <a:xfrm>
            <a:off x="4135589" y="2010629"/>
            <a:ext cx="3300120" cy="7603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D24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err="1"/>
              <a:t>Ασ</a:t>
            </a:r>
            <a:r>
              <a:rPr lang="en-US" sz="3200" spc="-1" dirty="0"/>
              <a:t>βέστιο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06877-6E79-4941-94AC-B4A7940D9D7B}"/>
              </a:ext>
            </a:extLst>
          </p:cNvPr>
          <p:cNvSpPr txBox="1"/>
          <p:nvPr/>
        </p:nvSpPr>
        <p:spPr>
          <a:xfrm>
            <a:off x="3545457" y="82079"/>
            <a:ext cx="837624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Ποια σημαντικά συστατικά</a:t>
            </a:r>
            <a:r>
              <a:rPr lang="el-GR" sz="900" b="1" dirty="0">
                <a:solidFill>
                  <a:schemeClr val="bg1"/>
                </a:solidFill>
              </a:rPr>
              <a:t> </a:t>
            </a:r>
          </a:p>
          <a:p>
            <a:endParaRPr lang="el-GR" sz="900" dirty="0">
              <a:solidFill>
                <a:schemeClr val="bg1"/>
              </a:solidFill>
            </a:endParaRPr>
          </a:p>
          <a:p>
            <a:r>
              <a:rPr lang="el-GR" sz="2600" b="1" dirty="0">
                <a:solidFill>
                  <a:srgbClr val="9A57CD"/>
                </a:solidFill>
              </a:rPr>
              <a:t>μας προσφέρουν το γάλα και τα γαλακτοκομικά προϊόντα; </a:t>
            </a:r>
            <a:endParaRPr lang="en-US" sz="2600" b="1" dirty="0">
              <a:solidFill>
                <a:srgbClr val="9A57CD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16433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1" name="TextShape 1"/>
          <p:cNvSpPr txBox="1"/>
          <p:nvPr/>
        </p:nvSpPr>
        <p:spPr>
          <a:xfrm>
            <a:off x="3271996" y="-281263"/>
            <a:ext cx="7303680" cy="1356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3300" b="1" spc="-1" dirty="0">
                <a:solidFill>
                  <a:schemeClr val="bg1"/>
                </a:solidFill>
              </a:rPr>
              <a:t>Τρώω γαλακτοκομικά για να έχω…</a:t>
            </a:r>
          </a:p>
        </p:txBody>
      </p:sp>
      <p:sp>
        <p:nvSpPr>
          <p:cNvPr id="256" name="CustomShape 3"/>
          <p:cNvSpPr/>
          <p:nvPr/>
        </p:nvSpPr>
        <p:spPr>
          <a:xfrm>
            <a:off x="465799" y="2406771"/>
            <a:ext cx="4161497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-1" dirty="0" err="1"/>
              <a:t>Γ</a:t>
            </a:r>
            <a:r>
              <a:rPr lang="el-GR" sz="3200" spc="-1" dirty="0" err="1"/>
              <a:t>ερά</a:t>
            </a:r>
            <a:r>
              <a:rPr lang="en-US" sz="3200" spc="-1" dirty="0"/>
              <a:t> </a:t>
            </a:r>
            <a:r>
              <a:rPr lang="en-US" sz="3200" spc="-1" dirty="0" err="1"/>
              <a:t>δόντι</a:t>
            </a:r>
            <a:r>
              <a:rPr lang="en-US" sz="3200" spc="-1" dirty="0"/>
              <a:t>α</a:t>
            </a:r>
            <a:endParaRPr lang="el-GR" sz="3200" spc="-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spc="-1" dirty="0"/>
              <a:t>Δυνατό σκελετό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spc="-1" dirty="0"/>
              <a:t>Σωστή ανάπτυξη</a:t>
            </a:r>
            <a:r>
              <a:rPr lang="en-US" sz="3200" spc="-1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4D34A82-892A-8648-B955-ED0851654EC9}"/>
              </a:ext>
            </a:extLst>
          </p:cNvPr>
          <p:cNvSpPr/>
          <p:nvPr/>
        </p:nvSpPr>
        <p:spPr>
          <a:xfrm>
            <a:off x="5093095" y="3000955"/>
            <a:ext cx="6946505" cy="3425372"/>
          </a:xfrm>
          <a:prstGeom prst="wedgeEllipseCallout">
            <a:avLst>
              <a:gd name="adj1" fmla="val -55773"/>
              <a:gd name="adj2" fmla="val -39067"/>
            </a:avLst>
          </a:prstGeom>
          <a:solidFill>
            <a:srgbClr val="9A5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2200" dirty="0">
                <a:solidFill>
                  <a:schemeClr val="bg1"/>
                </a:solidFill>
              </a:rPr>
              <a:t>Θα βοηθήσουν το σώμα σου να χρησιμοποιήσει καλύτερα το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l-GR" sz="2200" dirty="0">
                <a:solidFill>
                  <a:schemeClr val="bg1"/>
                </a:solidFill>
              </a:rPr>
              <a:t>ασβέστιο από το γάλα και τα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l-GR" sz="2200" dirty="0">
                <a:solidFill>
                  <a:schemeClr val="bg1"/>
                </a:solidFill>
              </a:rPr>
              <a:t>γαλακτοκομικά: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chemeClr val="bg1"/>
                </a:solidFill>
              </a:rPr>
              <a:t>Η </a:t>
            </a:r>
            <a:r>
              <a:rPr lang="en-US" sz="2200" b="1" dirty="0" err="1">
                <a:solidFill>
                  <a:schemeClr val="bg1"/>
                </a:solidFill>
              </a:rPr>
              <a:t>έ</a:t>
            </a:r>
            <a:r>
              <a:rPr lang="el-GR" sz="2200" b="1" dirty="0" err="1">
                <a:solidFill>
                  <a:schemeClr val="bg1"/>
                </a:solidFill>
              </a:rPr>
              <a:t>κθεση</a:t>
            </a:r>
            <a:r>
              <a:rPr lang="el-GR" sz="2200" b="1" dirty="0">
                <a:solidFill>
                  <a:schemeClr val="bg1"/>
                </a:solidFill>
              </a:rPr>
              <a:t> στον ήλιο 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chemeClr val="bg1"/>
                </a:solidFill>
              </a:rPr>
              <a:t>Η καθημερινή άσκηση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46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B98902-DFF4-2344-9BEF-DA20D94F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50" y="0"/>
            <a:ext cx="8681049" cy="1483743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+mn-lt"/>
              </a:rPr>
              <a:t>Π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ό</a:t>
            </a:r>
            <a:r>
              <a:rPr lang="el-GR" sz="3200" b="1" dirty="0" err="1">
                <a:solidFill>
                  <a:schemeClr val="bg1"/>
                </a:solidFill>
                <a:latin typeface="+mn-lt"/>
              </a:rPr>
              <a:t>σες</a:t>
            </a:r>
            <a:r>
              <a:rPr lang="el-GR" sz="3200" b="1" dirty="0">
                <a:solidFill>
                  <a:schemeClr val="bg1"/>
                </a:solidFill>
                <a:latin typeface="+mn-lt"/>
              </a:rPr>
              <a:t> μερίδες γάλα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+mn-lt"/>
              </a:rPr>
            </a:br>
            <a:r>
              <a:rPr lang="en-US" sz="1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+mn-lt"/>
              </a:rPr>
            </a:br>
            <a:r>
              <a:rPr lang="el-GR" sz="3200" b="1" dirty="0">
                <a:solidFill>
                  <a:srgbClr val="C95BAA"/>
                </a:solidFill>
                <a:latin typeface="+mn-lt"/>
              </a:rPr>
              <a:t>ή/και </a:t>
            </a:r>
            <a:r>
              <a:rPr lang="el-GR" sz="3200" b="1" dirty="0" err="1">
                <a:solidFill>
                  <a:srgbClr val="C95BAA"/>
                </a:solidFill>
                <a:latin typeface="+mn-lt"/>
              </a:rPr>
              <a:t>γαλακτομικών</a:t>
            </a:r>
            <a:r>
              <a:rPr lang="el-GR" sz="3200" b="1" dirty="0">
                <a:solidFill>
                  <a:srgbClr val="C95BAA"/>
                </a:solidFill>
                <a:latin typeface="+mn-lt"/>
              </a:rPr>
              <a:t> χρειάζομαι την ημέρα;</a:t>
            </a:r>
            <a:endParaRPr lang="en-US" sz="3200" b="1" dirty="0">
              <a:solidFill>
                <a:srgbClr val="C95BAA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885B4-9F25-0749-A9F9-42B21F54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167"/>
            <a:ext cx="10515600" cy="366760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3200" dirty="0"/>
              <a:t> Χρειάζεσαι </a:t>
            </a:r>
            <a:r>
              <a:rPr lang="el-GR" sz="3200" b="1" dirty="0"/>
              <a:t>3</a:t>
            </a:r>
            <a:r>
              <a:rPr lang="el-GR" sz="3200" dirty="0"/>
              <a:t> μερίδες γάλακτος ή/και γαλακτοκομικών προϊόντων  την ημέρα για να πάρεις όλα τα απαραίτητα συστατικά!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kiara\Downloads\glass-1587258_19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159" y="3776073"/>
            <a:ext cx="3785962" cy="25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B98902-DFF4-2344-9BEF-DA20D94F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940" y="214794"/>
            <a:ext cx="9111248" cy="1012427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+mn-lt"/>
              </a:rPr>
              <a:t>Πόση ποσότητα είναι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+mn-lt"/>
              </a:rPr>
            </a:br>
            <a:r>
              <a:rPr lang="en-US" sz="1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+mn-lt"/>
              </a:rPr>
            </a:br>
            <a:r>
              <a:rPr lang="el-GR" sz="3200" b="1" dirty="0">
                <a:solidFill>
                  <a:srgbClr val="9A57CD"/>
                </a:solidFill>
                <a:latin typeface="+mn-lt"/>
              </a:rPr>
              <a:t>1 μερίδα γάλακτος/γαλακτοκομικών προϊόντων; </a:t>
            </a:r>
            <a:endParaRPr lang="en-US" sz="3200" b="1" dirty="0">
              <a:solidFill>
                <a:srgbClr val="9A57CD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885B4-9F25-0749-A9F9-42B21F54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2" y="2104743"/>
            <a:ext cx="8827697" cy="382160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l-GR" sz="2400" dirty="0"/>
              <a:t>1 φλιτζάνι γάλα,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1 κεσεδάκι γιαούρτι, 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1 κομμάτι σκληρό τυρί (πχ. φέτα, γραβιέρα) σε μέγεθος σπιρτόκουτου, 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2 κουταλιές της σούπας μαλακό τυρί (πχ. ανθότυρο, </a:t>
            </a:r>
            <a:r>
              <a:rPr lang="el-GR" sz="2400" dirty="0" err="1"/>
              <a:t>κατίκι</a:t>
            </a:r>
            <a:r>
              <a:rPr lang="el-GR" sz="2400" dirty="0"/>
              <a:t>, μυζήθρα), 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1 φέτα τυρί για τοστ, 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½ ποτήρι γάλα συμπυκνωμένο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97D4BA-F1CC-6543-9CFF-F5F73082ABAB}"/>
              </a:ext>
            </a:extLst>
          </p:cNvPr>
          <p:cNvSpPr txBox="1">
            <a:spLocks/>
          </p:cNvSpPr>
          <p:nvPr/>
        </p:nvSpPr>
        <p:spPr>
          <a:xfrm>
            <a:off x="152400" y="155449"/>
            <a:ext cx="2874264" cy="99413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latin typeface="+mn-lt"/>
              </a:rPr>
              <a:t>Γνωρίζω τα γαλακτοκομικά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321" y="1708555"/>
            <a:ext cx="1070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1 μερίδα γάλα/γαλακτοκομικών προϊόντων είναι 1 από τα παρακάτω: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8256" y="2625053"/>
            <a:ext cx="3336517" cy="2606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457" y="4851171"/>
            <a:ext cx="1787412" cy="1497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685" y="4839411"/>
            <a:ext cx="1875488" cy="15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317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PF Universal Medium</vt:lpstr>
      <vt:lpstr>Wingdings</vt:lpstr>
      <vt:lpstr>Office Theme</vt:lpstr>
      <vt:lpstr>Γνωρίζω τα γαλακτοκομικά </vt:lpstr>
      <vt:lpstr>PowerPoint Presentation</vt:lpstr>
      <vt:lpstr>PowerPoint Presentation</vt:lpstr>
      <vt:lpstr>Πόσα είδη γάλακτος υπάρχουν; </vt:lpstr>
      <vt:lpstr>Τα προϊόντα που παράγονται από το γάλα </vt:lpstr>
      <vt:lpstr>PowerPoint Presentation</vt:lpstr>
      <vt:lpstr>PowerPoint Presentation</vt:lpstr>
      <vt:lpstr>Πόσες μερίδες γάλα   ή/και γαλακτομικών χρειάζομαι την ημέρα;</vt:lpstr>
      <vt:lpstr>Πόση ποσότητα είναι   1 μερίδα γάλακτος/γαλακτοκομικών προϊόντων; </vt:lpstr>
      <vt:lpstr>Έξυπνες ιδέες   για να βάλεις το γάλα και τα γαλακτοκομικά προϊόντα στη διατροφή σου </vt:lpstr>
      <vt:lpstr>Πηγές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Γνωρίζω τα γαλακτοκομικά</dc:title>
  <dc:creator>Glykeria Psarra</dc:creator>
  <cp:lastModifiedBy>User</cp:lastModifiedBy>
  <cp:revision>136</cp:revision>
  <dcterms:created xsi:type="dcterms:W3CDTF">2019-06-22T14:33:26Z</dcterms:created>
  <dcterms:modified xsi:type="dcterms:W3CDTF">2019-07-19T15:25:45Z</dcterms:modified>
</cp:coreProperties>
</file>