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ms-powerpoint.changesinfo+xml" PartName="/ppt/changesInfos/changesInfo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8" r:id="rId4"/>
    <p:sldId id="279" r:id="rId5"/>
    <p:sldId id="280" r:id="rId6"/>
    <p:sldId id="283" r:id="rId7"/>
    <p:sldId id="284" r:id="rId8"/>
    <p:sldId id="286" r:id="rId9"/>
    <p:sldId id="288" r:id="rId10"/>
    <p:sldId id="287" r:id="rId11"/>
    <p:sldId id="258" r:id="rId12"/>
    <p:sldId id="259" r:id="rId13"/>
    <p:sldId id="260" r:id="rId14"/>
    <p:sldId id="261" r:id="rId15"/>
    <p:sldId id="262" r:id="rId16"/>
    <p:sldId id="263" r:id="rId17"/>
    <p:sldId id="292" r:id="rId18"/>
    <p:sldId id="289" r:id="rId19"/>
    <p:sldId id="290" r:id="rId20"/>
    <p:sldId id="285" r:id="rId21"/>
    <p:sldId id="291" r:id="rId22"/>
  </p:sldIdLst>
  <p:sldSz cx="12188825" cy="6858000"/>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ykeria Psarra"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65"/>
  </p:normalViewPr>
  <p:slideViewPr>
    <p:cSldViewPr>
      <p:cViewPr varScale="1">
        <p:scale>
          <a:sx n="87" d="100"/>
          <a:sy n="87" d="100"/>
        </p:scale>
        <p:origin x="461" y="75"/>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5D1987A-E9FE-4DE3-B909-555558840E7D}"/>
    <pc:docChg chg="modSld">
      <pc:chgData name="" userId="" providerId="" clId="Web-{15D1987A-E9FE-4DE3-B909-555558840E7D}" dt="2019-07-15T06:23:05.251" v="13" actId="1076"/>
      <pc:docMkLst>
        <pc:docMk/>
      </pc:docMkLst>
      <pc:sldChg chg="addSp delSp modSp">
        <pc:chgData name="" userId="" providerId="" clId="Web-{15D1987A-E9FE-4DE3-B909-555558840E7D}" dt="2019-07-15T06:23:05.251" v="13" actId="1076"/>
        <pc:sldMkLst>
          <pc:docMk/>
          <pc:sldMk cId="0" sldId="291"/>
        </pc:sldMkLst>
        <pc:spChg chg="del">
          <ac:chgData name="" userId="" providerId="" clId="Web-{15D1987A-E9FE-4DE3-B909-555558840E7D}" dt="2019-07-15T06:22:25.783" v="5"/>
          <ac:spMkLst>
            <pc:docMk/>
            <pc:sldMk cId="0" sldId="291"/>
            <ac:spMk id="5" creationId="{066FEDC3-CBDC-8C45-8F12-A645B0515914}"/>
          </ac:spMkLst>
        </pc:spChg>
        <pc:spChg chg="mod">
          <ac:chgData name="" userId="" providerId="" clId="Web-{15D1987A-E9FE-4DE3-B909-555558840E7D}" dt="2019-07-15T06:23:05.251" v="13" actId="1076"/>
          <ac:spMkLst>
            <pc:docMk/>
            <pc:sldMk cId="0" sldId="291"/>
            <ac:spMk id="22531" creationId="{20BC25E8-CF9D-3842-B807-752356246740}"/>
          </ac:spMkLst>
        </pc:spChg>
        <pc:spChg chg="mod">
          <ac:chgData name="" userId="" providerId="" clId="Web-{15D1987A-E9FE-4DE3-B909-555558840E7D}" dt="2019-07-15T06:23:00.376" v="12" actId="1076"/>
          <ac:spMkLst>
            <pc:docMk/>
            <pc:sldMk cId="0" sldId="291"/>
            <ac:spMk id="35843" creationId="{D9D5728C-7EC4-594E-8345-66B959526000}"/>
          </ac:spMkLst>
        </pc:spChg>
        <pc:picChg chg="add mod">
          <ac:chgData name="" userId="" providerId="" clId="Web-{15D1987A-E9FE-4DE3-B909-555558840E7D}" dt="2019-07-15T06:22:51.876" v="11" actId="1076"/>
          <ac:picMkLst>
            <pc:docMk/>
            <pc:sldMk cId="0" sldId="291"/>
            <ac:picMk id="2" creationId="{EBFA9322-3433-4953-A107-1BB75B8C4096}"/>
          </ac:picMkLst>
        </pc:picChg>
        <pc:picChg chg="del">
          <ac:chgData name="" userId="" providerId="" clId="Web-{15D1987A-E9FE-4DE3-B909-555558840E7D}" dt="2019-07-15T06:22:26.955" v="6"/>
          <ac:picMkLst>
            <pc:docMk/>
            <pc:sldMk cId="0" sldId="291"/>
            <ac:picMk id="35841" creationId="{631EFDE0-4880-784E-BA94-270C501DD9AA}"/>
          </ac:picMkLst>
        </pc:picChg>
      </pc:sldChg>
    </pc:docChg>
  </pc:docChgLst>
  <pc:docChgLst>
    <pc:chgData clId="Web-{A9B41492-028F-4248-B3BF-1453AF0D6005}"/>
    <pc:docChg chg="modSld">
      <pc:chgData name="" userId="" providerId="" clId="Web-{A9B41492-028F-4248-B3BF-1453AF0D6005}" dt="2019-07-15T06:05:48.652" v="19" actId="20577"/>
      <pc:docMkLst>
        <pc:docMk/>
      </pc:docMkLst>
      <pc:sldChg chg="addSp modSp">
        <pc:chgData name="" userId="" providerId="" clId="Web-{A9B41492-028F-4248-B3BF-1453AF0D6005}" dt="2019-07-15T06:05:48.652" v="18" actId="20577"/>
        <pc:sldMkLst>
          <pc:docMk/>
          <pc:sldMk cId="0" sldId="287"/>
        </pc:sldMkLst>
        <pc:spChg chg="add mod">
          <ac:chgData name="" userId="" providerId="" clId="Web-{A9B41492-028F-4248-B3BF-1453AF0D6005}" dt="2019-07-15T06:05:48.652" v="18" actId="20577"/>
          <ac:spMkLst>
            <pc:docMk/>
            <pc:sldMk cId="0" sldId="287"/>
            <ac:spMk id="2" creationId="{2971A870-51B7-424D-BBF0-5500BF805B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5F7190-F633-114B-B8B9-86B02287F8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C7100D42-773A-084A-AD35-13A4C4FF80A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E5A89EC2-CE7B-1E48-B39F-478B0B61B0BD}" type="datetimeFigureOut">
              <a:rPr lang="en-US"/>
              <a:pPr>
                <a:defRPr/>
              </a:pPr>
              <a:t>7/19/2019</a:t>
            </a:fld>
            <a:endParaRPr lang="en-US"/>
          </a:p>
        </p:txBody>
      </p:sp>
      <p:sp>
        <p:nvSpPr>
          <p:cNvPr id="4" name="Slide Image Placeholder 3">
            <a:extLst>
              <a:ext uri="{FF2B5EF4-FFF2-40B4-BE49-F238E27FC236}">
                <a16:creationId xmlns:a16="http://schemas.microsoft.com/office/drawing/2014/main" id="{9509C573-219B-A241-9456-73BE4B18D9E4}"/>
              </a:ext>
            </a:extLst>
          </p:cNvPr>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6494F5D-B14D-9D46-8B87-BF5CA018BB9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10D8A9-DA5C-C745-A237-A584CE27793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FE50DA5-3251-E941-8C7B-7F0AC93CC07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CB3DCD5-3A56-4A46-85B2-9ABBE2D3E5CA}" type="slidenum">
              <a:rPr lang="en-US" altLang="en-US"/>
              <a:pPr>
                <a:defRPr/>
              </a:pPr>
              <a:t>‹#›</a:t>
            </a:fld>
            <a:endParaRPr lang="en-US" altLang="en-US"/>
          </a:p>
        </p:txBody>
      </p:sp>
    </p:spTree>
    <p:extLst>
      <p:ext uri="{BB962C8B-B14F-4D97-AF65-F5344CB8AC3E}">
        <p14:creationId xmlns:p14="http://schemas.microsoft.com/office/powerpoint/2010/main" val="838847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29539D2C-A74E-754A-995C-AAF55015E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705D9BB-2CEC-5E4E-9298-596F4A6DFA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B2880277-1B58-294F-BD94-56D74CF41A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429C71-5400-AF4C-A1D6-F9250221BF39}"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162" y="2130426"/>
            <a:ext cx="10360501" cy="1470025"/>
          </a:xfrm>
        </p:spPr>
        <p:txBody>
          <a:bodyPr/>
          <a:lstStyle/>
          <a:p>
            <a:r>
              <a:rPr lang="el-GR"/>
              <a:t>Στυλ κύριου τίτλου</a:t>
            </a:r>
          </a:p>
        </p:txBody>
      </p:sp>
      <p:sp>
        <p:nvSpPr>
          <p:cNvPr id="3" name="Υπότιτλος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a:extLst>
              <a:ext uri="{FF2B5EF4-FFF2-40B4-BE49-F238E27FC236}">
                <a16:creationId xmlns:a16="http://schemas.microsoft.com/office/drawing/2014/main" id="{49941F72-1B8E-C342-A4A7-93A591775007}"/>
              </a:ext>
            </a:extLst>
          </p:cNvPr>
          <p:cNvSpPr>
            <a:spLocks noGrp="1"/>
          </p:cNvSpPr>
          <p:nvPr>
            <p:ph type="dt" sz="half" idx="10"/>
          </p:nvPr>
        </p:nvSpPr>
        <p:spPr/>
        <p:txBody>
          <a:bodyPr/>
          <a:lstStyle>
            <a:lvl1pPr>
              <a:defRPr/>
            </a:lvl1pPr>
          </a:lstStyle>
          <a:p>
            <a:pPr>
              <a:defRPr/>
            </a:pPr>
            <a:fld id="{81E3ACEC-9D8F-CE47-8264-DE0C013CF623}" type="datetimeFigureOut">
              <a:rPr lang="el-GR"/>
              <a:pPr>
                <a:defRPr/>
              </a:pPr>
              <a:t>19/7/2019</a:t>
            </a:fld>
            <a:endParaRPr lang="el-GR"/>
          </a:p>
        </p:txBody>
      </p:sp>
      <p:sp>
        <p:nvSpPr>
          <p:cNvPr id="5" name="Θέση υποσέλιδου 4">
            <a:extLst>
              <a:ext uri="{FF2B5EF4-FFF2-40B4-BE49-F238E27FC236}">
                <a16:creationId xmlns:a16="http://schemas.microsoft.com/office/drawing/2014/main" id="{7A20918D-AE4E-7244-8EC9-AF8CFA8BD950}"/>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6E406558-9F14-1140-964D-D9682E7D2FB8}"/>
              </a:ext>
            </a:extLst>
          </p:cNvPr>
          <p:cNvSpPr>
            <a:spLocks noGrp="1"/>
          </p:cNvSpPr>
          <p:nvPr>
            <p:ph type="sldNum" sz="quarter" idx="12"/>
          </p:nvPr>
        </p:nvSpPr>
        <p:spPr/>
        <p:txBody>
          <a:bodyPr/>
          <a:lstStyle>
            <a:lvl1pPr>
              <a:defRPr/>
            </a:lvl1pPr>
          </a:lstStyle>
          <a:p>
            <a:pPr>
              <a:defRPr/>
            </a:pPr>
            <a:fld id="{30D29245-0BDB-CD43-92CD-57C94E4F9BFC}" type="slidenum">
              <a:rPr lang="el-GR" altLang="en-US"/>
              <a:pPr>
                <a:defRPr/>
              </a:pPr>
              <a:t>‹#›</a:t>
            </a:fld>
            <a:endParaRPr lang="el-GR" altLang="en-US"/>
          </a:p>
        </p:txBody>
      </p:sp>
    </p:spTree>
    <p:extLst>
      <p:ext uri="{BB962C8B-B14F-4D97-AF65-F5344CB8AC3E}">
        <p14:creationId xmlns:p14="http://schemas.microsoft.com/office/powerpoint/2010/main" val="362919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F75080B-CEA9-1A41-876F-AEE810F8BD25}"/>
              </a:ext>
            </a:extLst>
          </p:cNvPr>
          <p:cNvSpPr>
            <a:spLocks noGrp="1"/>
          </p:cNvSpPr>
          <p:nvPr>
            <p:ph type="dt" sz="half" idx="10"/>
          </p:nvPr>
        </p:nvSpPr>
        <p:spPr/>
        <p:txBody>
          <a:bodyPr/>
          <a:lstStyle>
            <a:lvl1pPr>
              <a:defRPr/>
            </a:lvl1pPr>
          </a:lstStyle>
          <a:p>
            <a:pPr>
              <a:defRPr/>
            </a:pPr>
            <a:fld id="{6BA07DA1-8A42-1048-AA34-08283D184769}" type="datetimeFigureOut">
              <a:rPr lang="el-GR"/>
              <a:pPr>
                <a:defRPr/>
              </a:pPr>
              <a:t>19/7/2019</a:t>
            </a:fld>
            <a:endParaRPr lang="el-GR"/>
          </a:p>
        </p:txBody>
      </p:sp>
      <p:sp>
        <p:nvSpPr>
          <p:cNvPr id="5" name="Θέση υποσέλιδου 4">
            <a:extLst>
              <a:ext uri="{FF2B5EF4-FFF2-40B4-BE49-F238E27FC236}">
                <a16:creationId xmlns:a16="http://schemas.microsoft.com/office/drawing/2014/main" id="{B3BA2163-40F8-FC41-85D7-BD11BBBE1FEB}"/>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9B399C41-5266-6C46-BC73-719B51BC60B6}"/>
              </a:ext>
            </a:extLst>
          </p:cNvPr>
          <p:cNvSpPr>
            <a:spLocks noGrp="1"/>
          </p:cNvSpPr>
          <p:nvPr>
            <p:ph type="sldNum" sz="quarter" idx="12"/>
          </p:nvPr>
        </p:nvSpPr>
        <p:spPr/>
        <p:txBody>
          <a:bodyPr/>
          <a:lstStyle>
            <a:lvl1pPr>
              <a:defRPr/>
            </a:lvl1pPr>
          </a:lstStyle>
          <a:p>
            <a:pPr>
              <a:defRPr/>
            </a:pPr>
            <a:fld id="{44C64032-8D94-264A-8C53-4BE2CF261034}" type="slidenum">
              <a:rPr lang="el-GR" altLang="en-US"/>
              <a:pPr>
                <a:defRPr/>
              </a:pPr>
              <a:t>‹#›</a:t>
            </a:fld>
            <a:endParaRPr lang="el-GR" altLang="en-US"/>
          </a:p>
        </p:txBody>
      </p:sp>
    </p:spTree>
    <p:extLst>
      <p:ext uri="{BB962C8B-B14F-4D97-AF65-F5344CB8AC3E}">
        <p14:creationId xmlns:p14="http://schemas.microsoft.com/office/powerpoint/2010/main" val="328003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6898" y="274639"/>
            <a:ext cx="2742486"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441" y="274639"/>
            <a:ext cx="802431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796452F-EF29-4F44-B57D-700A365EBF18}"/>
              </a:ext>
            </a:extLst>
          </p:cNvPr>
          <p:cNvSpPr>
            <a:spLocks noGrp="1"/>
          </p:cNvSpPr>
          <p:nvPr>
            <p:ph type="dt" sz="half" idx="10"/>
          </p:nvPr>
        </p:nvSpPr>
        <p:spPr/>
        <p:txBody>
          <a:bodyPr/>
          <a:lstStyle>
            <a:lvl1pPr>
              <a:defRPr/>
            </a:lvl1pPr>
          </a:lstStyle>
          <a:p>
            <a:pPr>
              <a:defRPr/>
            </a:pPr>
            <a:fld id="{668AC917-D9B9-E14B-ABFB-26B1C1016FEF}" type="datetimeFigureOut">
              <a:rPr lang="el-GR"/>
              <a:pPr>
                <a:defRPr/>
              </a:pPr>
              <a:t>19/7/2019</a:t>
            </a:fld>
            <a:endParaRPr lang="el-GR"/>
          </a:p>
        </p:txBody>
      </p:sp>
      <p:sp>
        <p:nvSpPr>
          <p:cNvPr id="5" name="Θέση υποσέλιδου 4">
            <a:extLst>
              <a:ext uri="{FF2B5EF4-FFF2-40B4-BE49-F238E27FC236}">
                <a16:creationId xmlns:a16="http://schemas.microsoft.com/office/drawing/2014/main" id="{FB040EB4-4912-914A-9D8E-209E3C21EB61}"/>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0E361080-3896-3A44-A918-217D560B0CB1}"/>
              </a:ext>
            </a:extLst>
          </p:cNvPr>
          <p:cNvSpPr>
            <a:spLocks noGrp="1"/>
          </p:cNvSpPr>
          <p:nvPr>
            <p:ph type="sldNum" sz="quarter" idx="12"/>
          </p:nvPr>
        </p:nvSpPr>
        <p:spPr/>
        <p:txBody>
          <a:bodyPr/>
          <a:lstStyle>
            <a:lvl1pPr>
              <a:defRPr/>
            </a:lvl1pPr>
          </a:lstStyle>
          <a:p>
            <a:pPr>
              <a:defRPr/>
            </a:pPr>
            <a:fld id="{B34BFD62-0560-9F4A-84A2-FC13A6E7519E}" type="slidenum">
              <a:rPr lang="el-GR" altLang="en-US"/>
              <a:pPr>
                <a:defRPr/>
              </a:pPr>
              <a:t>‹#›</a:t>
            </a:fld>
            <a:endParaRPr lang="el-GR" altLang="en-US"/>
          </a:p>
        </p:txBody>
      </p:sp>
    </p:spTree>
    <p:extLst>
      <p:ext uri="{BB962C8B-B14F-4D97-AF65-F5344CB8AC3E}">
        <p14:creationId xmlns:p14="http://schemas.microsoft.com/office/powerpoint/2010/main" val="178082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046DDA3-B8C3-9047-A5A7-9F4BDFC2638D}"/>
              </a:ext>
            </a:extLst>
          </p:cNvPr>
          <p:cNvSpPr>
            <a:spLocks noGrp="1"/>
          </p:cNvSpPr>
          <p:nvPr>
            <p:ph type="dt" sz="half" idx="10"/>
          </p:nvPr>
        </p:nvSpPr>
        <p:spPr/>
        <p:txBody>
          <a:bodyPr/>
          <a:lstStyle>
            <a:lvl1pPr>
              <a:defRPr/>
            </a:lvl1pPr>
          </a:lstStyle>
          <a:p>
            <a:pPr>
              <a:defRPr/>
            </a:pPr>
            <a:fld id="{54BB5E7B-6A00-C74F-B1D2-0CCBDAB85B6A}" type="datetimeFigureOut">
              <a:rPr lang="el-GR"/>
              <a:pPr>
                <a:defRPr/>
              </a:pPr>
              <a:t>19/7/2019</a:t>
            </a:fld>
            <a:endParaRPr lang="el-GR"/>
          </a:p>
        </p:txBody>
      </p:sp>
      <p:sp>
        <p:nvSpPr>
          <p:cNvPr id="5" name="Θέση υποσέλιδου 4">
            <a:extLst>
              <a:ext uri="{FF2B5EF4-FFF2-40B4-BE49-F238E27FC236}">
                <a16:creationId xmlns:a16="http://schemas.microsoft.com/office/drawing/2014/main" id="{87790BBC-BE7C-294C-8F81-88182C9F1148}"/>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0B9DBD8E-1076-A84E-BB14-4057979A615C}"/>
              </a:ext>
            </a:extLst>
          </p:cNvPr>
          <p:cNvSpPr>
            <a:spLocks noGrp="1"/>
          </p:cNvSpPr>
          <p:nvPr>
            <p:ph type="sldNum" sz="quarter" idx="12"/>
          </p:nvPr>
        </p:nvSpPr>
        <p:spPr/>
        <p:txBody>
          <a:bodyPr/>
          <a:lstStyle>
            <a:lvl1pPr>
              <a:defRPr/>
            </a:lvl1pPr>
          </a:lstStyle>
          <a:p>
            <a:pPr>
              <a:defRPr/>
            </a:pPr>
            <a:fld id="{3281D1C3-7672-C441-A65A-25936831587C}" type="slidenum">
              <a:rPr lang="el-GR" altLang="en-US"/>
              <a:pPr>
                <a:defRPr/>
              </a:pPr>
              <a:t>‹#›</a:t>
            </a:fld>
            <a:endParaRPr lang="el-GR" altLang="en-US"/>
          </a:p>
        </p:txBody>
      </p:sp>
    </p:spTree>
    <p:extLst>
      <p:ext uri="{BB962C8B-B14F-4D97-AF65-F5344CB8AC3E}">
        <p14:creationId xmlns:p14="http://schemas.microsoft.com/office/powerpoint/2010/main" val="106566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2833" y="4406901"/>
            <a:ext cx="10360501"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a:extLst>
              <a:ext uri="{FF2B5EF4-FFF2-40B4-BE49-F238E27FC236}">
                <a16:creationId xmlns:a16="http://schemas.microsoft.com/office/drawing/2014/main" id="{6D939275-5493-8A4E-8221-DAA9BAE27F8C}"/>
              </a:ext>
            </a:extLst>
          </p:cNvPr>
          <p:cNvSpPr>
            <a:spLocks noGrp="1"/>
          </p:cNvSpPr>
          <p:nvPr>
            <p:ph type="dt" sz="half" idx="10"/>
          </p:nvPr>
        </p:nvSpPr>
        <p:spPr/>
        <p:txBody>
          <a:bodyPr/>
          <a:lstStyle>
            <a:lvl1pPr>
              <a:defRPr/>
            </a:lvl1pPr>
          </a:lstStyle>
          <a:p>
            <a:pPr>
              <a:defRPr/>
            </a:pPr>
            <a:fld id="{DA7917C7-7223-9944-8B5E-A7FDBD02B664}" type="datetimeFigureOut">
              <a:rPr lang="el-GR"/>
              <a:pPr>
                <a:defRPr/>
              </a:pPr>
              <a:t>19/7/2019</a:t>
            </a:fld>
            <a:endParaRPr lang="el-GR"/>
          </a:p>
        </p:txBody>
      </p:sp>
      <p:sp>
        <p:nvSpPr>
          <p:cNvPr id="5" name="Θέση υποσέλιδου 4">
            <a:extLst>
              <a:ext uri="{FF2B5EF4-FFF2-40B4-BE49-F238E27FC236}">
                <a16:creationId xmlns:a16="http://schemas.microsoft.com/office/drawing/2014/main" id="{8D6BE38B-5FAE-BC41-9A3D-19C7E64F1A39}"/>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4DAF4DAC-F515-6848-9C99-84391427D6C5}"/>
              </a:ext>
            </a:extLst>
          </p:cNvPr>
          <p:cNvSpPr>
            <a:spLocks noGrp="1"/>
          </p:cNvSpPr>
          <p:nvPr>
            <p:ph type="sldNum" sz="quarter" idx="12"/>
          </p:nvPr>
        </p:nvSpPr>
        <p:spPr/>
        <p:txBody>
          <a:bodyPr/>
          <a:lstStyle>
            <a:lvl1pPr>
              <a:defRPr/>
            </a:lvl1pPr>
          </a:lstStyle>
          <a:p>
            <a:pPr>
              <a:defRPr/>
            </a:pPr>
            <a:fld id="{06622907-AAA9-8C48-A5F7-8FE88039C26B}" type="slidenum">
              <a:rPr lang="el-GR" altLang="en-US"/>
              <a:pPr>
                <a:defRPr/>
              </a:pPr>
              <a:t>‹#›</a:t>
            </a:fld>
            <a:endParaRPr lang="el-GR" altLang="en-US"/>
          </a:p>
        </p:txBody>
      </p:sp>
    </p:spTree>
    <p:extLst>
      <p:ext uri="{BB962C8B-B14F-4D97-AF65-F5344CB8AC3E}">
        <p14:creationId xmlns:p14="http://schemas.microsoft.com/office/powerpoint/2010/main" val="356206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a:extLst>
              <a:ext uri="{FF2B5EF4-FFF2-40B4-BE49-F238E27FC236}">
                <a16:creationId xmlns:a16="http://schemas.microsoft.com/office/drawing/2014/main" id="{A71FC6A2-CE33-6748-A2FA-B71BB8AFCC68}"/>
              </a:ext>
            </a:extLst>
          </p:cNvPr>
          <p:cNvSpPr>
            <a:spLocks noGrp="1"/>
          </p:cNvSpPr>
          <p:nvPr>
            <p:ph type="dt" sz="half" idx="10"/>
          </p:nvPr>
        </p:nvSpPr>
        <p:spPr/>
        <p:txBody>
          <a:bodyPr/>
          <a:lstStyle>
            <a:lvl1pPr>
              <a:defRPr/>
            </a:lvl1pPr>
          </a:lstStyle>
          <a:p>
            <a:pPr>
              <a:defRPr/>
            </a:pPr>
            <a:fld id="{6EE46B07-BDB9-D64C-948A-E338DD2C0A9D}" type="datetimeFigureOut">
              <a:rPr lang="el-GR"/>
              <a:pPr>
                <a:defRPr/>
              </a:pPr>
              <a:t>19/7/2019</a:t>
            </a:fld>
            <a:endParaRPr lang="el-GR"/>
          </a:p>
        </p:txBody>
      </p:sp>
      <p:sp>
        <p:nvSpPr>
          <p:cNvPr id="6" name="Θέση υποσέλιδου 4">
            <a:extLst>
              <a:ext uri="{FF2B5EF4-FFF2-40B4-BE49-F238E27FC236}">
                <a16:creationId xmlns:a16="http://schemas.microsoft.com/office/drawing/2014/main" id="{F59C27E8-1001-5E48-8D00-744043D537DA}"/>
              </a:ext>
            </a:extLst>
          </p:cNvPr>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a:extLst>
              <a:ext uri="{FF2B5EF4-FFF2-40B4-BE49-F238E27FC236}">
                <a16:creationId xmlns:a16="http://schemas.microsoft.com/office/drawing/2014/main" id="{9FDB33B5-5537-4E42-906A-3CA22476D1EE}"/>
              </a:ext>
            </a:extLst>
          </p:cNvPr>
          <p:cNvSpPr>
            <a:spLocks noGrp="1"/>
          </p:cNvSpPr>
          <p:nvPr>
            <p:ph type="sldNum" sz="quarter" idx="12"/>
          </p:nvPr>
        </p:nvSpPr>
        <p:spPr/>
        <p:txBody>
          <a:bodyPr/>
          <a:lstStyle>
            <a:lvl1pPr>
              <a:defRPr/>
            </a:lvl1pPr>
          </a:lstStyle>
          <a:p>
            <a:pPr>
              <a:defRPr/>
            </a:pPr>
            <a:fld id="{079E6E87-9439-CB45-80A1-19DBB9D53FBC}" type="slidenum">
              <a:rPr lang="el-GR" altLang="en-US"/>
              <a:pPr>
                <a:defRPr/>
              </a:pPr>
              <a:t>‹#›</a:t>
            </a:fld>
            <a:endParaRPr lang="el-GR" altLang="en-US"/>
          </a:p>
        </p:txBody>
      </p:sp>
    </p:spTree>
    <p:extLst>
      <p:ext uri="{BB962C8B-B14F-4D97-AF65-F5344CB8AC3E}">
        <p14:creationId xmlns:p14="http://schemas.microsoft.com/office/powerpoint/2010/main" val="27556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3">
            <a:extLst>
              <a:ext uri="{FF2B5EF4-FFF2-40B4-BE49-F238E27FC236}">
                <a16:creationId xmlns:a16="http://schemas.microsoft.com/office/drawing/2014/main" id="{372F4439-500B-9945-B81B-F9257C0F0CFF}"/>
              </a:ext>
            </a:extLst>
          </p:cNvPr>
          <p:cNvSpPr>
            <a:spLocks noGrp="1"/>
          </p:cNvSpPr>
          <p:nvPr>
            <p:ph type="dt" sz="half" idx="10"/>
          </p:nvPr>
        </p:nvSpPr>
        <p:spPr/>
        <p:txBody>
          <a:bodyPr/>
          <a:lstStyle>
            <a:lvl1pPr>
              <a:defRPr/>
            </a:lvl1pPr>
          </a:lstStyle>
          <a:p>
            <a:pPr>
              <a:defRPr/>
            </a:pPr>
            <a:fld id="{82FE9B0F-2004-E24A-9BB6-A5BE39CE416A}" type="datetimeFigureOut">
              <a:rPr lang="el-GR"/>
              <a:pPr>
                <a:defRPr/>
              </a:pPr>
              <a:t>19/7/2019</a:t>
            </a:fld>
            <a:endParaRPr lang="el-GR"/>
          </a:p>
        </p:txBody>
      </p:sp>
      <p:sp>
        <p:nvSpPr>
          <p:cNvPr id="8" name="Θέση υποσέλιδου 4">
            <a:extLst>
              <a:ext uri="{FF2B5EF4-FFF2-40B4-BE49-F238E27FC236}">
                <a16:creationId xmlns:a16="http://schemas.microsoft.com/office/drawing/2014/main" id="{0D50C57B-2D6F-614C-BB8F-CB02E5D9502B}"/>
              </a:ext>
            </a:extLst>
          </p:cNvPr>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a:extLst>
              <a:ext uri="{FF2B5EF4-FFF2-40B4-BE49-F238E27FC236}">
                <a16:creationId xmlns:a16="http://schemas.microsoft.com/office/drawing/2014/main" id="{8A942841-C640-DF40-897A-D0C6CF700B5A}"/>
              </a:ext>
            </a:extLst>
          </p:cNvPr>
          <p:cNvSpPr>
            <a:spLocks noGrp="1"/>
          </p:cNvSpPr>
          <p:nvPr>
            <p:ph type="sldNum" sz="quarter" idx="12"/>
          </p:nvPr>
        </p:nvSpPr>
        <p:spPr/>
        <p:txBody>
          <a:bodyPr/>
          <a:lstStyle>
            <a:lvl1pPr>
              <a:defRPr/>
            </a:lvl1pPr>
          </a:lstStyle>
          <a:p>
            <a:pPr>
              <a:defRPr/>
            </a:pPr>
            <a:fld id="{6A197C22-B346-834E-99DF-03AAFF268135}" type="slidenum">
              <a:rPr lang="el-GR" altLang="en-US"/>
              <a:pPr>
                <a:defRPr/>
              </a:pPr>
              <a:t>‹#›</a:t>
            </a:fld>
            <a:endParaRPr lang="el-GR" altLang="en-US"/>
          </a:p>
        </p:txBody>
      </p:sp>
    </p:spTree>
    <p:extLst>
      <p:ext uri="{BB962C8B-B14F-4D97-AF65-F5344CB8AC3E}">
        <p14:creationId xmlns:p14="http://schemas.microsoft.com/office/powerpoint/2010/main" val="89699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3">
            <a:extLst>
              <a:ext uri="{FF2B5EF4-FFF2-40B4-BE49-F238E27FC236}">
                <a16:creationId xmlns:a16="http://schemas.microsoft.com/office/drawing/2014/main" id="{EFBB524D-9D7D-FF49-9DC5-DD9901A2EE4F}"/>
              </a:ext>
            </a:extLst>
          </p:cNvPr>
          <p:cNvSpPr>
            <a:spLocks noGrp="1"/>
          </p:cNvSpPr>
          <p:nvPr>
            <p:ph type="dt" sz="half" idx="10"/>
          </p:nvPr>
        </p:nvSpPr>
        <p:spPr/>
        <p:txBody>
          <a:bodyPr/>
          <a:lstStyle>
            <a:lvl1pPr>
              <a:defRPr/>
            </a:lvl1pPr>
          </a:lstStyle>
          <a:p>
            <a:pPr>
              <a:defRPr/>
            </a:pPr>
            <a:fld id="{8DED579F-D1D0-B544-AC3D-C166CEF8FA68}" type="datetimeFigureOut">
              <a:rPr lang="el-GR"/>
              <a:pPr>
                <a:defRPr/>
              </a:pPr>
              <a:t>19/7/2019</a:t>
            </a:fld>
            <a:endParaRPr lang="el-GR"/>
          </a:p>
        </p:txBody>
      </p:sp>
      <p:sp>
        <p:nvSpPr>
          <p:cNvPr id="4" name="Θέση υποσέλιδου 4">
            <a:extLst>
              <a:ext uri="{FF2B5EF4-FFF2-40B4-BE49-F238E27FC236}">
                <a16:creationId xmlns:a16="http://schemas.microsoft.com/office/drawing/2014/main" id="{AF77244E-9045-EF43-B9CE-A8DC46B873C7}"/>
              </a:ext>
            </a:extLst>
          </p:cNvPr>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a:extLst>
              <a:ext uri="{FF2B5EF4-FFF2-40B4-BE49-F238E27FC236}">
                <a16:creationId xmlns:a16="http://schemas.microsoft.com/office/drawing/2014/main" id="{F643D849-2541-0047-BB93-A90A2C0D1469}"/>
              </a:ext>
            </a:extLst>
          </p:cNvPr>
          <p:cNvSpPr>
            <a:spLocks noGrp="1"/>
          </p:cNvSpPr>
          <p:nvPr>
            <p:ph type="sldNum" sz="quarter" idx="12"/>
          </p:nvPr>
        </p:nvSpPr>
        <p:spPr/>
        <p:txBody>
          <a:bodyPr/>
          <a:lstStyle>
            <a:lvl1pPr>
              <a:defRPr/>
            </a:lvl1pPr>
          </a:lstStyle>
          <a:p>
            <a:pPr>
              <a:defRPr/>
            </a:pPr>
            <a:fld id="{AD7B2678-DC58-CD40-AD15-423B157BD82B}" type="slidenum">
              <a:rPr lang="el-GR" altLang="en-US"/>
              <a:pPr>
                <a:defRPr/>
              </a:pPr>
              <a:t>‹#›</a:t>
            </a:fld>
            <a:endParaRPr lang="el-GR" altLang="en-US"/>
          </a:p>
        </p:txBody>
      </p:sp>
    </p:spTree>
    <p:extLst>
      <p:ext uri="{BB962C8B-B14F-4D97-AF65-F5344CB8AC3E}">
        <p14:creationId xmlns:p14="http://schemas.microsoft.com/office/powerpoint/2010/main" val="42518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a:extLst>
              <a:ext uri="{FF2B5EF4-FFF2-40B4-BE49-F238E27FC236}">
                <a16:creationId xmlns:a16="http://schemas.microsoft.com/office/drawing/2014/main" id="{FB6E00D1-FE8F-0D49-B196-90B28B2704FD}"/>
              </a:ext>
            </a:extLst>
          </p:cNvPr>
          <p:cNvSpPr>
            <a:spLocks noGrp="1"/>
          </p:cNvSpPr>
          <p:nvPr>
            <p:ph type="dt" sz="half" idx="10"/>
          </p:nvPr>
        </p:nvSpPr>
        <p:spPr/>
        <p:txBody>
          <a:bodyPr/>
          <a:lstStyle>
            <a:lvl1pPr>
              <a:defRPr/>
            </a:lvl1pPr>
          </a:lstStyle>
          <a:p>
            <a:pPr>
              <a:defRPr/>
            </a:pPr>
            <a:fld id="{B5845406-31D1-4F4B-911E-A26C0C35BA43}" type="datetimeFigureOut">
              <a:rPr lang="el-GR"/>
              <a:pPr>
                <a:defRPr/>
              </a:pPr>
              <a:t>19/7/2019</a:t>
            </a:fld>
            <a:endParaRPr lang="el-GR"/>
          </a:p>
        </p:txBody>
      </p:sp>
      <p:sp>
        <p:nvSpPr>
          <p:cNvPr id="3" name="Θέση υποσέλιδου 4">
            <a:extLst>
              <a:ext uri="{FF2B5EF4-FFF2-40B4-BE49-F238E27FC236}">
                <a16:creationId xmlns:a16="http://schemas.microsoft.com/office/drawing/2014/main" id="{2087711C-6D99-7E4D-8177-C3AA37DDB42C}"/>
              </a:ext>
            </a:extLst>
          </p:cNvPr>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a:extLst>
              <a:ext uri="{FF2B5EF4-FFF2-40B4-BE49-F238E27FC236}">
                <a16:creationId xmlns:a16="http://schemas.microsoft.com/office/drawing/2014/main" id="{3A02AD5E-2E4F-3346-B67C-7D3DE94B179E}"/>
              </a:ext>
            </a:extLst>
          </p:cNvPr>
          <p:cNvSpPr>
            <a:spLocks noGrp="1"/>
          </p:cNvSpPr>
          <p:nvPr>
            <p:ph type="sldNum" sz="quarter" idx="12"/>
          </p:nvPr>
        </p:nvSpPr>
        <p:spPr/>
        <p:txBody>
          <a:bodyPr/>
          <a:lstStyle>
            <a:lvl1pPr>
              <a:defRPr/>
            </a:lvl1pPr>
          </a:lstStyle>
          <a:p>
            <a:pPr>
              <a:defRPr/>
            </a:pPr>
            <a:fld id="{D25692BF-2EE2-7F42-A605-D694C51BCBE7}" type="slidenum">
              <a:rPr lang="el-GR" altLang="en-US"/>
              <a:pPr>
                <a:defRPr/>
              </a:pPr>
              <a:t>‹#›</a:t>
            </a:fld>
            <a:endParaRPr lang="el-GR" altLang="en-US"/>
          </a:p>
        </p:txBody>
      </p:sp>
    </p:spTree>
    <p:extLst>
      <p:ext uri="{BB962C8B-B14F-4D97-AF65-F5344CB8AC3E}">
        <p14:creationId xmlns:p14="http://schemas.microsoft.com/office/powerpoint/2010/main" val="238509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442" y="273050"/>
            <a:ext cx="4010039"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a:extLst>
              <a:ext uri="{FF2B5EF4-FFF2-40B4-BE49-F238E27FC236}">
                <a16:creationId xmlns:a16="http://schemas.microsoft.com/office/drawing/2014/main" id="{DD1A564F-07D8-ED43-BF12-15EF87A261D9}"/>
              </a:ext>
            </a:extLst>
          </p:cNvPr>
          <p:cNvSpPr>
            <a:spLocks noGrp="1"/>
          </p:cNvSpPr>
          <p:nvPr>
            <p:ph type="dt" sz="half" idx="10"/>
          </p:nvPr>
        </p:nvSpPr>
        <p:spPr/>
        <p:txBody>
          <a:bodyPr/>
          <a:lstStyle>
            <a:lvl1pPr>
              <a:defRPr/>
            </a:lvl1pPr>
          </a:lstStyle>
          <a:p>
            <a:pPr>
              <a:defRPr/>
            </a:pPr>
            <a:fld id="{8E536EB4-8DFB-FF4F-9A65-F0D7B0A18CAF}" type="datetimeFigureOut">
              <a:rPr lang="el-GR"/>
              <a:pPr>
                <a:defRPr/>
              </a:pPr>
              <a:t>19/7/2019</a:t>
            </a:fld>
            <a:endParaRPr lang="el-GR"/>
          </a:p>
        </p:txBody>
      </p:sp>
      <p:sp>
        <p:nvSpPr>
          <p:cNvPr id="6" name="Θέση υποσέλιδου 4">
            <a:extLst>
              <a:ext uri="{FF2B5EF4-FFF2-40B4-BE49-F238E27FC236}">
                <a16:creationId xmlns:a16="http://schemas.microsoft.com/office/drawing/2014/main" id="{0E27E591-D414-C647-886F-EF3F7DD3B999}"/>
              </a:ext>
            </a:extLst>
          </p:cNvPr>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a:extLst>
              <a:ext uri="{FF2B5EF4-FFF2-40B4-BE49-F238E27FC236}">
                <a16:creationId xmlns:a16="http://schemas.microsoft.com/office/drawing/2014/main" id="{91ADDA03-5BCE-DA46-BC04-9ADD59F2CE5F}"/>
              </a:ext>
            </a:extLst>
          </p:cNvPr>
          <p:cNvSpPr>
            <a:spLocks noGrp="1"/>
          </p:cNvSpPr>
          <p:nvPr>
            <p:ph type="sldNum" sz="quarter" idx="12"/>
          </p:nvPr>
        </p:nvSpPr>
        <p:spPr/>
        <p:txBody>
          <a:bodyPr/>
          <a:lstStyle>
            <a:lvl1pPr>
              <a:defRPr/>
            </a:lvl1pPr>
          </a:lstStyle>
          <a:p>
            <a:pPr>
              <a:defRPr/>
            </a:pPr>
            <a:fld id="{4A13EC27-CCF9-754C-BFDB-F12754D46010}" type="slidenum">
              <a:rPr lang="el-GR" altLang="en-US"/>
              <a:pPr>
                <a:defRPr/>
              </a:pPr>
              <a:t>‹#›</a:t>
            </a:fld>
            <a:endParaRPr lang="el-GR" altLang="en-US"/>
          </a:p>
        </p:txBody>
      </p:sp>
    </p:spTree>
    <p:extLst>
      <p:ext uri="{BB962C8B-B14F-4D97-AF65-F5344CB8AC3E}">
        <p14:creationId xmlns:p14="http://schemas.microsoft.com/office/powerpoint/2010/main" val="402569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095" y="4800600"/>
            <a:ext cx="7313295"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a:extLst>
              <a:ext uri="{FF2B5EF4-FFF2-40B4-BE49-F238E27FC236}">
                <a16:creationId xmlns:a16="http://schemas.microsoft.com/office/drawing/2014/main" id="{C9A53B75-7C61-2E44-ABAF-54EE6EAC7D93}"/>
              </a:ext>
            </a:extLst>
          </p:cNvPr>
          <p:cNvSpPr>
            <a:spLocks noGrp="1"/>
          </p:cNvSpPr>
          <p:nvPr>
            <p:ph type="dt" sz="half" idx="10"/>
          </p:nvPr>
        </p:nvSpPr>
        <p:spPr/>
        <p:txBody>
          <a:bodyPr/>
          <a:lstStyle>
            <a:lvl1pPr>
              <a:defRPr/>
            </a:lvl1pPr>
          </a:lstStyle>
          <a:p>
            <a:pPr>
              <a:defRPr/>
            </a:pPr>
            <a:fld id="{B7ECB1BA-6EF7-D142-9FA9-F9955F21CB8D}" type="datetimeFigureOut">
              <a:rPr lang="el-GR"/>
              <a:pPr>
                <a:defRPr/>
              </a:pPr>
              <a:t>19/7/2019</a:t>
            </a:fld>
            <a:endParaRPr lang="el-GR"/>
          </a:p>
        </p:txBody>
      </p:sp>
      <p:sp>
        <p:nvSpPr>
          <p:cNvPr id="6" name="Θέση υποσέλιδου 4">
            <a:extLst>
              <a:ext uri="{FF2B5EF4-FFF2-40B4-BE49-F238E27FC236}">
                <a16:creationId xmlns:a16="http://schemas.microsoft.com/office/drawing/2014/main" id="{C4E1173F-8E3B-864C-87C6-50087F0D7D10}"/>
              </a:ext>
            </a:extLst>
          </p:cNvPr>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a:extLst>
              <a:ext uri="{FF2B5EF4-FFF2-40B4-BE49-F238E27FC236}">
                <a16:creationId xmlns:a16="http://schemas.microsoft.com/office/drawing/2014/main" id="{0504AAC3-E911-014A-954F-D9E7CE66BDB3}"/>
              </a:ext>
            </a:extLst>
          </p:cNvPr>
          <p:cNvSpPr>
            <a:spLocks noGrp="1"/>
          </p:cNvSpPr>
          <p:nvPr>
            <p:ph type="sldNum" sz="quarter" idx="12"/>
          </p:nvPr>
        </p:nvSpPr>
        <p:spPr/>
        <p:txBody>
          <a:bodyPr/>
          <a:lstStyle>
            <a:lvl1pPr>
              <a:defRPr/>
            </a:lvl1pPr>
          </a:lstStyle>
          <a:p>
            <a:pPr>
              <a:defRPr/>
            </a:pPr>
            <a:fld id="{05A365A4-4F74-1E4D-8AAD-428077C0CCB0}" type="slidenum">
              <a:rPr lang="el-GR" altLang="en-US"/>
              <a:pPr>
                <a:defRPr/>
              </a:pPr>
              <a:t>‹#›</a:t>
            </a:fld>
            <a:endParaRPr lang="el-GR" altLang="en-US"/>
          </a:p>
        </p:txBody>
      </p:sp>
    </p:spTree>
    <p:extLst>
      <p:ext uri="{BB962C8B-B14F-4D97-AF65-F5344CB8AC3E}">
        <p14:creationId xmlns:p14="http://schemas.microsoft.com/office/powerpoint/2010/main" val="174633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a:extLst>
              <a:ext uri="{FF2B5EF4-FFF2-40B4-BE49-F238E27FC236}">
                <a16:creationId xmlns:a16="http://schemas.microsoft.com/office/drawing/2014/main" id="{8C59D0D4-0F67-5A40-AD0E-CCD2770C1DB2}"/>
              </a:ext>
            </a:extLst>
          </p:cNvPr>
          <p:cNvSpPr>
            <a:spLocks noGrp="1"/>
          </p:cNvSpPr>
          <p:nvPr>
            <p:ph type="title"/>
          </p:nvPr>
        </p:nvSpPr>
        <p:spPr bwMode="auto">
          <a:xfrm>
            <a:off x="609600" y="274638"/>
            <a:ext cx="10969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Στυλ κύριου τίτλου</a:t>
            </a:r>
          </a:p>
        </p:txBody>
      </p:sp>
      <p:sp>
        <p:nvSpPr>
          <p:cNvPr id="1027" name="Θέση κειμένου 2">
            <a:extLst>
              <a:ext uri="{FF2B5EF4-FFF2-40B4-BE49-F238E27FC236}">
                <a16:creationId xmlns:a16="http://schemas.microsoft.com/office/drawing/2014/main" id="{1FBB2917-B0EB-1842-8989-55D45158DE8F}"/>
              </a:ext>
            </a:extLst>
          </p:cNvPr>
          <p:cNvSpPr>
            <a:spLocks noGrp="1"/>
          </p:cNvSpPr>
          <p:nvPr>
            <p:ph type="body" idx="1"/>
          </p:nvPr>
        </p:nvSpPr>
        <p:spPr bwMode="auto">
          <a:xfrm>
            <a:off x="609600" y="1600200"/>
            <a:ext cx="109696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4" name="Θέση ημερομηνίας 3">
            <a:extLst>
              <a:ext uri="{FF2B5EF4-FFF2-40B4-BE49-F238E27FC236}">
                <a16:creationId xmlns:a16="http://schemas.microsoft.com/office/drawing/2014/main" id="{25ABEB69-C94B-5F4D-8274-165AD8BD122A}"/>
              </a:ext>
            </a:extLst>
          </p:cNvPr>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C7DF154-16C4-684C-BC33-F5FEDAA7B5C6}" type="datetimeFigureOut">
              <a:rPr lang="el-GR"/>
              <a:pPr>
                <a:defRPr/>
              </a:pPr>
              <a:t>19/7/2019</a:t>
            </a:fld>
            <a:endParaRPr lang="el-GR"/>
          </a:p>
        </p:txBody>
      </p:sp>
      <p:sp>
        <p:nvSpPr>
          <p:cNvPr id="5" name="Θέση υποσέλιδου 4">
            <a:extLst>
              <a:ext uri="{FF2B5EF4-FFF2-40B4-BE49-F238E27FC236}">
                <a16:creationId xmlns:a16="http://schemas.microsoft.com/office/drawing/2014/main" id="{59588562-4CF3-7144-8973-7A834A4C53F2}"/>
              </a:ext>
            </a:extLst>
          </p:cNvPr>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Θέση αριθμού διαφάνειας 5">
            <a:extLst>
              <a:ext uri="{FF2B5EF4-FFF2-40B4-BE49-F238E27FC236}">
                <a16:creationId xmlns:a16="http://schemas.microsoft.com/office/drawing/2014/main" id="{FB72B699-DA50-DC4A-8483-83B41E434A95}"/>
              </a:ext>
            </a:extLst>
          </p:cNvPr>
          <p:cNvSpPr>
            <a:spLocks noGrp="1"/>
          </p:cNvSpPr>
          <p:nvPr>
            <p:ph type="sldNum" sz="quarter" idx="4"/>
          </p:nvPr>
        </p:nvSpPr>
        <p:spPr>
          <a:xfrm>
            <a:off x="8736013" y="6356350"/>
            <a:ext cx="2843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63B60CA-587F-9946-A9EC-CFA765C35420}"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arget="../media/image25.jpe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 Id="rId6" Target="../media/image28.jpeg" Type="http://schemas.openxmlformats.org/officeDocument/2006/relationships/image"/><Relationship Id="rId5" Target="../media/image27.jpeg" Type="http://schemas.openxmlformats.org/officeDocument/2006/relationships/image"/><Relationship Id="rId4" Target="../media/image26.png" Type="http://schemas.openxmlformats.org/officeDocument/2006/relationships/image"/></Relationships>
</file>

<file path=ppt/slides/_rels/slide2.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nutritionaustralia.org/national/resource/eat-rainbo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arget="../media/image4.jpeg" Type="http://schemas.openxmlformats.org/officeDocument/2006/relationships/image"/><Relationship Id="rId7" Target="../media/image8.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6" Target="../media/image7.jpeg" Type="http://schemas.openxmlformats.org/officeDocument/2006/relationships/image"/><Relationship Id="rId5" Target="../media/image6.jpeg" Type="http://schemas.openxmlformats.org/officeDocument/2006/relationships/image"/><Relationship Id="rId4" Target="../media/image5.jpeg" Type="http://schemas.openxmlformats.org/officeDocument/2006/relationships/image"/></Relationships>
</file>

<file path=ppt/slides/_rels/slide4.xml.rels><?xml version="1.0" encoding="UTF-8" standalone="yes" ?><Relationships xmlns="http://schemas.openxmlformats.org/package/2006/relationships"><Relationship Id="rId3" Target="../media/image9.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arget="../media/image10.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4" Target="../media/image11.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C0183F0E-BB72-A94D-8290-F58BFB1653C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a:extLst>
              <a:ext uri="{FF2B5EF4-FFF2-40B4-BE49-F238E27FC236}">
                <a16:creationId xmlns:a16="http://schemas.microsoft.com/office/drawing/2014/main" id="{18F7B183-1C11-AB43-AB7C-FE1F217A944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31CBC7B9-32A5-D141-AA9E-14BA50B02E7D}"/>
              </a:ext>
            </a:extLst>
          </p:cNvPr>
          <p:cNvSpPr>
            <a:spLocks noGrp="1"/>
          </p:cNvSpPr>
          <p:nvPr>
            <p:ph type="title"/>
          </p:nvPr>
        </p:nvSpPr>
        <p:spPr>
          <a:xfrm>
            <a:off x="3489325" y="274638"/>
            <a:ext cx="8366125" cy="1143000"/>
          </a:xfrm>
        </p:spPr>
        <p:txBody>
          <a:bodyPr/>
          <a:lstStyle/>
          <a:p>
            <a:pPr>
              <a:defRPr/>
            </a:pPr>
            <a:r>
              <a:rPr lang="el-GR" altLang="en-US" sz="2800" b="1" dirty="0">
                <a:latin typeface="+mn-lt"/>
              </a:rPr>
              <a:t>Πίνακας εποχιακών φρούτων και λαχανικών</a:t>
            </a:r>
            <a:endParaRPr lang="en-US" altLang="en-US" sz="2800" b="1" dirty="0">
              <a:latin typeface="+mn-lt"/>
            </a:endParaRPr>
          </a:p>
        </p:txBody>
      </p:sp>
      <p:sp>
        <p:nvSpPr>
          <p:cNvPr id="6" name="TextBox 4">
            <a:extLst>
              <a:ext uri="{FF2B5EF4-FFF2-40B4-BE49-F238E27FC236}">
                <a16:creationId xmlns:a16="http://schemas.microsoft.com/office/drawing/2014/main" id="{8D3E50CD-B398-1E4F-A4CD-58CA2B7324FA}"/>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pic>
        <p:nvPicPr>
          <p:cNvPr id="1027" name="Picture 3" descr="C:\Users\kiara\Desktop\Παιχνίδια Φρούτα\New folder (2)\EΘΝΙΚΟΣ_ΔΙΑΤΡΟΦΙΚΟΣ_ΟΔΗΓΟΣ_ΓΙΑ_ΕΝΗΛΙΚΕΣ_ΜΕΡΟΣ_1_Page_2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6540" y="1268760"/>
            <a:ext cx="4608512" cy="4659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ara\Desktop\Παιχνίδια Φρούτα\New folder (2)\EΘΝΙΚΟΣ_ΔΙΑΤΡΟΦΙΚΟΣ_ΟΔΗΓΟΣ_ΓΙΑ_ΕΝΗΛΙΚΕΣ_ΜΕΡΟΣ_1_Page_2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2591" y="1268760"/>
            <a:ext cx="4555273" cy="55498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1A870-51B7-424D-BBF0-5500BF805B11}"/>
              </a:ext>
            </a:extLst>
          </p:cNvPr>
          <p:cNvSpPr txBox="1"/>
          <p:nvPr/>
        </p:nvSpPr>
        <p:spPr>
          <a:xfrm>
            <a:off x="1449" y="5152941"/>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100" dirty="0">
                <a:latin typeface="Calibri"/>
                <a:cs typeface="Arial"/>
              </a:rPr>
              <a:t>Ινστιτούτο Προληπτικής, Περιβαλλοντικής και Εργασιακής Ιατρικής, </a:t>
            </a:r>
            <a:r>
              <a:rPr lang="el-GR" sz="1100" dirty="0" err="1">
                <a:latin typeface="Calibri"/>
                <a:cs typeface="Arial"/>
              </a:rPr>
              <a:t>Prolepsis</a:t>
            </a:r>
            <a:r>
              <a:rPr lang="el-GR" sz="1100" dirty="0">
                <a:latin typeface="Calibri"/>
                <a:cs typeface="Arial"/>
              </a:rPr>
              <a:t> (2014). </a:t>
            </a:r>
            <a:endParaRPr lang="en-US" sz="1100" dirty="0">
              <a:latin typeface="Calibri"/>
              <a:cs typeface="Arial"/>
            </a:endParaRPr>
          </a:p>
          <a:p>
            <a:r>
              <a:rPr lang="el-GR" sz="1100" i="1" dirty="0">
                <a:latin typeface="Calibri"/>
                <a:cs typeface="Arial"/>
              </a:rPr>
              <a:t>Εθνικός Διατροφικός Οδηγός για βρέφη, παιδιά και εφήβους. </a:t>
            </a:r>
            <a:endParaRPr lang="en-US" sz="1100" dirty="0">
              <a:latin typeface="Calibri"/>
              <a:cs typeface="Arial"/>
            </a:endParaRPr>
          </a:p>
          <a:p>
            <a:r>
              <a:rPr lang="el-GR" sz="1100" dirty="0">
                <a:latin typeface="Calibri"/>
                <a:cs typeface="Arial"/>
              </a:rPr>
              <a:t>Αθήνα: Δημοσιογραφικός Οργανισμός Λαμπράκη</a:t>
            </a:r>
            <a:endParaRPr lang="en-US" sz="1100">
              <a:latin typeface="Calibri"/>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C24C76C8-6074-E046-8B2D-DA4CC922AB4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Θέση περιεχομένου 2">
            <a:extLst>
              <a:ext uri="{FF2B5EF4-FFF2-40B4-BE49-F238E27FC236}">
                <a16:creationId xmlns:a16="http://schemas.microsoft.com/office/drawing/2014/main" id="{8DE13A6C-9E54-3645-A03F-845755EEC00F}"/>
              </a:ext>
            </a:extLst>
          </p:cNvPr>
          <p:cNvSpPr>
            <a:spLocks noGrp="1"/>
          </p:cNvSpPr>
          <p:nvPr>
            <p:ph idx="1"/>
          </p:nvPr>
        </p:nvSpPr>
        <p:spPr>
          <a:xfrm>
            <a:off x="0" y="1484313"/>
            <a:ext cx="12187238" cy="865187"/>
          </a:xfrm>
        </p:spPr>
        <p:txBody>
          <a:bodyPr/>
          <a:lstStyle/>
          <a:p>
            <a:pPr marL="0" indent="0" algn="ctr" eaLnBrk="1" hangingPunct="1">
              <a:buFont typeface="Arial" panose="020B0604020202020204" pitchFamily="34" charset="0"/>
              <a:buNone/>
            </a:pPr>
            <a:r>
              <a:rPr lang="el-GR" altLang="en-US" sz="2800"/>
              <a:t>Τα χρώματα του ουράνιου τόξου είναι 5.</a:t>
            </a:r>
          </a:p>
          <a:p>
            <a:pPr marL="0" indent="0" algn="ctr" eaLnBrk="1" hangingPunct="1">
              <a:buFont typeface="Arial" panose="020B0604020202020204" pitchFamily="34" charset="0"/>
              <a:buNone/>
            </a:pPr>
            <a:r>
              <a:rPr lang="el-GR" altLang="en-US" sz="2800"/>
              <a:t>Κάθε χρώμα κρύβει και το δικό του μικρό θησαυρό.</a:t>
            </a:r>
          </a:p>
        </p:txBody>
      </p:sp>
      <p:pic>
        <p:nvPicPr>
          <p:cNvPr id="24579" name="Picture 5">
            <a:extLst>
              <a:ext uri="{FF2B5EF4-FFF2-40B4-BE49-F238E27FC236}">
                <a16:creationId xmlns:a16="http://schemas.microsoft.com/office/drawing/2014/main" id="{8558EB4C-05D2-9D47-B6E7-DBF6B5FB84D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781300"/>
            <a:ext cx="121872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3975F827-5D8E-7B4C-98CF-13076636A26F}"/>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a:extLst>
              <a:ext uri="{FF2B5EF4-FFF2-40B4-BE49-F238E27FC236}">
                <a16:creationId xmlns:a16="http://schemas.microsoft.com/office/drawing/2014/main" id="{A8C0D173-C90B-E048-904D-89CF4EEA6EE7}"/>
              </a:ext>
            </a:extLst>
          </p:cNvPr>
          <p:cNvSpPr>
            <a:spLocks noGrp="1"/>
          </p:cNvSpPr>
          <p:nvPr>
            <p:ph type="title"/>
          </p:nvPr>
        </p:nvSpPr>
        <p:spPr>
          <a:xfrm>
            <a:off x="4799013" y="-7938"/>
            <a:ext cx="6762750" cy="974726"/>
          </a:xfrm>
        </p:spPr>
        <p:txBody>
          <a:bodyPr/>
          <a:lstStyle/>
          <a:p>
            <a:pPr algn="l" eaLnBrk="1" hangingPunct="1">
              <a:defRPr/>
            </a:pPr>
            <a:r>
              <a:rPr lang="el-GR" altLang="en-US" sz="3200" b="1" dirty="0">
                <a:solidFill>
                  <a:srgbClr val="C00000"/>
                </a:solidFill>
                <a:latin typeface="+mn-lt"/>
              </a:rPr>
              <a:t>ΚΟΚΚΙΝΟ</a:t>
            </a:r>
          </a:p>
        </p:txBody>
      </p:sp>
      <p:sp>
        <p:nvSpPr>
          <p:cNvPr id="3" name="Θέση περιεχομένου 2">
            <a:extLst>
              <a:ext uri="{FF2B5EF4-FFF2-40B4-BE49-F238E27FC236}">
                <a16:creationId xmlns:a16="http://schemas.microsoft.com/office/drawing/2014/main" id="{F66BBCED-F5B0-4649-931E-89AC00C70E70}"/>
              </a:ext>
            </a:extLst>
          </p:cNvPr>
          <p:cNvSpPr>
            <a:spLocks noGrp="1"/>
          </p:cNvSpPr>
          <p:nvPr>
            <p:ph idx="1"/>
          </p:nvPr>
        </p:nvSpPr>
        <p:spPr>
          <a:xfrm>
            <a:off x="4799013" y="1052513"/>
            <a:ext cx="6789737" cy="1439862"/>
          </a:xfrm>
          <a:solidFill>
            <a:schemeClr val="accent2"/>
          </a:solidFill>
        </p:spPr>
        <p:txBody>
          <a:bodyPr rtlCol="0">
            <a:normAutofit/>
          </a:bodyPr>
          <a:lstStyle/>
          <a:p>
            <a:pPr marL="0" indent="0" eaLnBrk="1" fontAlgn="auto" hangingPunct="1">
              <a:spcAft>
                <a:spcPts val="0"/>
              </a:spcAft>
              <a:buFont typeface="Arial" panose="020B0604020202020204" pitchFamily="34" charset="0"/>
              <a:buNone/>
              <a:defRPr/>
            </a:pPr>
            <a:r>
              <a:rPr lang="el-GR" sz="2000" i="1" dirty="0">
                <a:solidFill>
                  <a:schemeClr val="bg1"/>
                </a:solidFill>
              </a:rPr>
              <a:t>Ντομάτες, φράουλες και ραπανάκια, χείλη και γλώσσα κόκκινα από τα κερασάκια. </a:t>
            </a:r>
          </a:p>
          <a:p>
            <a:pPr marL="0" indent="0" eaLnBrk="1" fontAlgn="auto" hangingPunct="1">
              <a:spcAft>
                <a:spcPts val="0"/>
              </a:spcAft>
              <a:buFont typeface="Arial" panose="020B0604020202020204" pitchFamily="34" charset="0"/>
              <a:buNone/>
              <a:defRPr/>
            </a:pPr>
            <a:r>
              <a:rPr lang="el-GR" sz="2000" i="1" dirty="0">
                <a:solidFill>
                  <a:schemeClr val="bg1"/>
                </a:solidFill>
              </a:rPr>
              <a:t>Κόκκινο είναι το χρώμα της καρδιάς, και για να χτυπάει δυνατά, τα κόκκινα φρούτα και λαχανικά είναι αυτά που προτιμάς.</a:t>
            </a:r>
          </a:p>
          <a:p>
            <a:pPr marL="0" indent="0" eaLnBrk="1" fontAlgn="auto" hangingPunct="1">
              <a:spcAft>
                <a:spcPts val="0"/>
              </a:spcAft>
              <a:buFont typeface="Arial" panose="020B0604020202020204" pitchFamily="34" charset="0"/>
              <a:buNone/>
              <a:defRPr/>
            </a:pPr>
            <a:endParaRPr lang="el-GR" sz="2400" i="1" dirty="0">
              <a:solidFill>
                <a:schemeClr val="bg1"/>
              </a:solidFill>
            </a:endParaRPr>
          </a:p>
          <a:p>
            <a:pPr marL="0" indent="0" eaLnBrk="1" fontAlgn="auto" hangingPunct="1">
              <a:spcAft>
                <a:spcPts val="0"/>
              </a:spcAft>
              <a:buFont typeface="Arial" panose="020B0604020202020204" pitchFamily="34" charset="0"/>
              <a:buNone/>
              <a:defRPr/>
            </a:pPr>
            <a:endParaRPr lang="el-GR" sz="2400" i="1" dirty="0">
              <a:solidFill>
                <a:schemeClr val="bg1"/>
              </a:solidFill>
            </a:endParaRPr>
          </a:p>
          <a:p>
            <a:pPr eaLnBrk="1" fontAlgn="auto" hangingPunct="1">
              <a:spcAft>
                <a:spcPts val="0"/>
              </a:spcAft>
              <a:defRPr/>
            </a:pPr>
            <a:endParaRPr lang="el-GR" sz="2400" i="1" dirty="0">
              <a:solidFill>
                <a:schemeClr val="bg1"/>
              </a:solidFill>
            </a:endParaRPr>
          </a:p>
        </p:txBody>
      </p:sp>
      <p:sp>
        <p:nvSpPr>
          <p:cNvPr id="24580" name="Content Placeholder 3">
            <a:extLst>
              <a:ext uri="{FF2B5EF4-FFF2-40B4-BE49-F238E27FC236}">
                <a16:creationId xmlns:a16="http://schemas.microsoft.com/office/drawing/2014/main" id="{EE584D66-239E-EC4F-BBB6-A7ABA0151DD8}"/>
              </a:ext>
            </a:extLst>
          </p:cNvPr>
          <p:cNvSpPr>
            <a:spLocks noGrp="1"/>
          </p:cNvSpPr>
          <p:nvPr>
            <p:ph sz="half" idx="4294967295"/>
          </p:nvPr>
        </p:nvSpPr>
        <p:spPr>
          <a:xfrm>
            <a:off x="4789488" y="2852738"/>
            <a:ext cx="7294562" cy="3529012"/>
          </a:xfrm>
          <a:ln>
            <a:solidFill>
              <a:schemeClr val="bg1"/>
            </a:solidFill>
            <a:miter lim="800000"/>
            <a:headEnd/>
            <a:tailEnd/>
          </a:ln>
        </p:spPr>
        <p:txBody>
          <a:bodyPr/>
          <a:lstStyle/>
          <a:p>
            <a:pPr>
              <a:buFont typeface="Arial" charset="0"/>
              <a:buChar char="•"/>
              <a:defRPr/>
            </a:pPr>
            <a:r>
              <a:rPr lang="en-US" sz="2400" dirty="0">
                <a:solidFill>
                  <a:schemeClr val="tx1">
                    <a:lumMod val="95000"/>
                    <a:lumOff val="5000"/>
                  </a:schemeClr>
                </a:solidFill>
              </a:rPr>
              <a:t>Ή</a:t>
            </a:r>
            <a:r>
              <a:rPr lang="el-GR" sz="2400" dirty="0" err="1">
                <a:solidFill>
                  <a:schemeClr val="tx1">
                    <a:lumMod val="95000"/>
                    <a:lumOff val="5000"/>
                  </a:schemeClr>
                </a:solidFill>
              </a:rPr>
              <a:t>ξερες</a:t>
            </a:r>
            <a:r>
              <a:rPr lang="el-GR" sz="2400" dirty="0">
                <a:solidFill>
                  <a:schemeClr val="tx1">
                    <a:lumMod val="95000"/>
                    <a:lumOff val="5000"/>
                  </a:schemeClr>
                </a:solidFill>
              </a:rPr>
              <a:t> ότι… Το κόκκινο χρώμα στα φρούτα και λαχανικά οφείλεται σε μια ουσία που λέγεται </a:t>
            </a:r>
            <a:r>
              <a:rPr lang="el-GR" sz="2400" dirty="0" err="1">
                <a:solidFill>
                  <a:schemeClr val="tx1">
                    <a:lumMod val="95000"/>
                    <a:lumOff val="5000"/>
                  </a:schemeClr>
                </a:solidFill>
              </a:rPr>
              <a:t>λυκοπένιο</a:t>
            </a:r>
            <a:r>
              <a:rPr lang="el-GR" sz="2400" dirty="0">
                <a:solidFill>
                  <a:schemeClr val="tx1">
                    <a:lumMod val="95000"/>
                    <a:lumOff val="5000"/>
                  </a:schemeClr>
                </a:solidFill>
              </a:rPr>
              <a:t>;</a:t>
            </a:r>
            <a:endParaRPr lang="en-US" sz="2400" dirty="0">
              <a:solidFill>
                <a:schemeClr val="tx1">
                  <a:lumMod val="95000"/>
                  <a:lumOff val="5000"/>
                </a:schemeClr>
              </a:solidFill>
            </a:endParaRPr>
          </a:p>
          <a:p>
            <a:pPr marL="0" indent="0">
              <a:buFont typeface="Arial" panose="020B0604020202020204" pitchFamily="34" charset="0"/>
              <a:buNone/>
              <a:defRPr/>
            </a:pPr>
            <a:endParaRPr lang="el-GR" sz="2400" dirty="0">
              <a:solidFill>
                <a:schemeClr val="tx1">
                  <a:lumMod val="95000"/>
                  <a:lumOff val="5000"/>
                </a:schemeClr>
              </a:solidFill>
            </a:endParaRPr>
          </a:p>
          <a:p>
            <a:pPr>
              <a:buFont typeface="Arial" charset="0"/>
              <a:buChar char="•"/>
              <a:defRPr/>
            </a:pPr>
            <a:r>
              <a:rPr lang="el-GR" sz="2400" dirty="0">
                <a:solidFill>
                  <a:schemeClr val="tx1">
                    <a:lumMod val="95000"/>
                    <a:lumOff val="5000"/>
                  </a:schemeClr>
                </a:solidFill>
              </a:rPr>
              <a:t>Τα κόκκινα φρούτα και λαχανικά μπορεί να μας βοηθήσουν:</a:t>
            </a:r>
          </a:p>
          <a:p>
            <a:pPr lvl="1">
              <a:buFont typeface="Zapf Dingbats"/>
              <a:buChar char="✔"/>
              <a:defRPr/>
            </a:pPr>
            <a:r>
              <a:rPr lang="el-GR" sz="2000" b="1" dirty="0">
                <a:solidFill>
                  <a:schemeClr val="tx1">
                    <a:lumMod val="95000"/>
                    <a:lumOff val="5000"/>
                  </a:schemeClr>
                </a:solidFill>
              </a:rPr>
              <a:t>να έχουμε υγιή καρδιά, χαμηλή αρτηριακή πίεση και χοληστερόλη</a:t>
            </a:r>
          </a:p>
          <a:p>
            <a:pPr lvl="1">
              <a:buFont typeface="Zapf Dingbats"/>
              <a:buChar char="✔"/>
              <a:defRPr/>
            </a:pPr>
            <a:r>
              <a:rPr lang="el-GR" sz="2000" b="1" dirty="0">
                <a:solidFill>
                  <a:schemeClr val="tx1">
                    <a:lumMod val="95000"/>
                    <a:lumOff val="5000"/>
                  </a:schemeClr>
                </a:solidFill>
              </a:rPr>
              <a:t>να μειώσουμε τον κίνδυνο για εμφάνιση καρκίνου </a:t>
            </a:r>
          </a:p>
          <a:p>
            <a:pPr>
              <a:buFont typeface="Arial" charset="0"/>
              <a:buChar char="•"/>
              <a:defRPr/>
            </a:pPr>
            <a:endParaRPr lang="en-US" sz="2400" dirty="0">
              <a:solidFill>
                <a:schemeClr val="tx1">
                  <a:lumMod val="95000"/>
                  <a:lumOff val="5000"/>
                </a:schemeClr>
              </a:solidFill>
            </a:endParaRPr>
          </a:p>
        </p:txBody>
      </p:sp>
      <p:pic>
        <p:nvPicPr>
          <p:cNvPr id="25604" name="Picture 1">
            <a:extLst>
              <a:ext uri="{FF2B5EF4-FFF2-40B4-BE49-F238E27FC236}">
                <a16:creationId xmlns:a16="http://schemas.microsoft.com/office/drawing/2014/main" id="{412B1393-C0D8-B040-B755-82BC3291B6B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2756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a:extLst>
              <a:ext uri="{FF2B5EF4-FFF2-40B4-BE49-F238E27FC236}">
                <a16:creationId xmlns:a16="http://schemas.microsoft.com/office/drawing/2014/main" id="{142318F3-A58A-1148-A926-45EE444B8149}"/>
              </a:ext>
            </a:extLst>
          </p:cNvPr>
          <p:cNvSpPr>
            <a:spLocks noGrp="1"/>
          </p:cNvSpPr>
          <p:nvPr>
            <p:ph type="title"/>
          </p:nvPr>
        </p:nvSpPr>
        <p:spPr>
          <a:xfrm>
            <a:off x="4725988" y="0"/>
            <a:ext cx="6853237" cy="971550"/>
          </a:xfrm>
        </p:spPr>
        <p:txBody>
          <a:bodyPr/>
          <a:lstStyle/>
          <a:p>
            <a:pPr algn="l" eaLnBrk="1" hangingPunct="1">
              <a:defRPr/>
            </a:pPr>
            <a:r>
              <a:rPr lang="el-GR" altLang="en-US" sz="3200" b="1" dirty="0">
                <a:solidFill>
                  <a:schemeClr val="accent4">
                    <a:lumMod val="50000"/>
                  </a:schemeClr>
                </a:solidFill>
                <a:latin typeface="+mn-lt"/>
              </a:rPr>
              <a:t>ΜΟΒ/ΜΠΛΕ </a:t>
            </a:r>
          </a:p>
        </p:txBody>
      </p:sp>
      <p:sp>
        <p:nvSpPr>
          <p:cNvPr id="3" name="Θέση περιεχομένου 2">
            <a:extLst>
              <a:ext uri="{FF2B5EF4-FFF2-40B4-BE49-F238E27FC236}">
                <a16:creationId xmlns:a16="http://schemas.microsoft.com/office/drawing/2014/main" id="{D2E8252B-042B-A349-A6D7-B67478927DE7}"/>
              </a:ext>
            </a:extLst>
          </p:cNvPr>
          <p:cNvSpPr>
            <a:spLocks noGrp="1"/>
          </p:cNvSpPr>
          <p:nvPr>
            <p:ph idx="1"/>
          </p:nvPr>
        </p:nvSpPr>
        <p:spPr>
          <a:xfrm>
            <a:off x="4740275" y="981075"/>
            <a:ext cx="7042150" cy="1800225"/>
          </a:xfrm>
          <a:solidFill>
            <a:schemeClr val="accent4">
              <a:lumMod val="40000"/>
              <a:lumOff val="60000"/>
            </a:schemeClr>
          </a:solidFill>
        </p:spPr>
        <p:txBody>
          <a:bodyPr rtlCol="0">
            <a:normAutofit/>
          </a:bodyPr>
          <a:lstStyle/>
          <a:p>
            <a:pPr marL="0" indent="0" eaLnBrk="1" fontAlgn="auto" hangingPunct="1">
              <a:spcAft>
                <a:spcPts val="0"/>
              </a:spcAft>
              <a:buFont typeface="Arial" panose="020B0604020202020204" pitchFamily="34" charset="0"/>
              <a:buNone/>
              <a:defRPr/>
            </a:pPr>
            <a:r>
              <a:rPr lang="el-GR" sz="2000" i="1" dirty="0">
                <a:solidFill>
                  <a:schemeClr val="tx1">
                    <a:lumMod val="95000"/>
                    <a:lumOff val="5000"/>
                  </a:schemeClr>
                </a:solidFill>
              </a:rPr>
              <a:t>Μνήμη αν θέλεις να έχεις φοβερή και στο σχολείο μυαλό ξυράφι, μοβ φρούτα και λαχανικά είναι η έξυπνη επιλογή από του μανάβικου το ράφι.</a:t>
            </a:r>
          </a:p>
          <a:p>
            <a:pPr marL="0" indent="0" eaLnBrk="1" fontAlgn="auto" hangingPunct="1">
              <a:spcAft>
                <a:spcPts val="0"/>
              </a:spcAft>
              <a:buFont typeface="Arial" panose="020B0604020202020204" pitchFamily="34" charset="0"/>
              <a:buNone/>
              <a:defRPr/>
            </a:pPr>
            <a:r>
              <a:rPr lang="el-GR" sz="2000" i="1" dirty="0">
                <a:solidFill>
                  <a:schemeClr val="tx1">
                    <a:lumMod val="95000"/>
                    <a:lumOff val="5000"/>
                  </a:schemeClr>
                </a:solidFill>
              </a:rPr>
              <a:t>Μελιτζάνα και παντζάρι βουτιά στην κατσαρόλα, λαχταριστά βατόμουρα και σύκα, μια μοβ γλύκα είναι όλα!</a:t>
            </a:r>
          </a:p>
          <a:p>
            <a:pPr marL="0" indent="0" eaLnBrk="1" fontAlgn="auto" hangingPunct="1">
              <a:spcAft>
                <a:spcPts val="0"/>
              </a:spcAft>
              <a:buFont typeface="Arial" panose="020B0604020202020204" pitchFamily="34" charset="0"/>
              <a:buNone/>
              <a:defRPr/>
            </a:pPr>
            <a:endParaRPr lang="el-GR" sz="2000" i="1" dirty="0">
              <a:solidFill>
                <a:schemeClr val="tx1">
                  <a:lumMod val="95000"/>
                  <a:lumOff val="5000"/>
                </a:schemeClr>
              </a:solidFill>
            </a:endParaRPr>
          </a:p>
          <a:p>
            <a:pPr eaLnBrk="1" fontAlgn="auto" hangingPunct="1">
              <a:spcAft>
                <a:spcPts val="0"/>
              </a:spcAft>
              <a:defRPr/>
            </a:pPr>
            <a:endParaRPr lang="en-US" sz="2000" i="1" dirty="0">
              <a:solidFill>
                <a:schemeClr val="tx1">
                  <a:lumMod val="95000"/>
                  <a:lumOff val="5000"/>
                </a:schemeClr>
              </a:solidFill>
            </a:endParaRPr>
          </a:p>
          <a:p>
            <a:pPr eaLnBrk="1" fontAlgn="auto" hangingPunct="1">
              <a:spcAft>
                <a:spcPts val="0"/>
              </a:spcAft>
              <a:defRPr/>
            </a:pPr>
            <a:endParaRPr lang="el-GR" sz="2000" i="1" dirty="0">
              <a:solidFill>
                <a:schemeClr val="tx1">
                  <a:lumMod val="95000"/>
                  <a:lumOff val="5000"/>
                </a:schemeClr>
              </a:solidFill>
            </a:endParaRPr>
          </a:p>
        </p:txBody>
      </p:sp>
      <p:sp>
        <p:nvSpPr>
          <p:cNvPr id="25604" name="Content Placeholder 3">
            <a:extLst>
              <a:ext uri="{FF2B5EF4-FFF2-40B4-BE49-F238E27FC236}">
                <a16:creationId xmlns:a16="http://schemas.microsoft.com/office/drawing/2014/main" id="{006DF5E1-54FE-534D-B8D4-0E9F3BCEE495}"/>
              </a:ext>
            </a:extLst>
          </p:cNvPr>
          <p:cNvSpPr txBox="1">
            <a:spLocks/>
          </p:cNvSpPr>
          <p:nvPr/>
        </p:nvSpPr>
        <p:spPr bwMode="auto">
          <a:xfrm>
            <a:off x="4656138" y="3141663"/>
            <a:ext cx="7321550" cy="25209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a:spcBef>
                <a:spcPct val="20000"/>
              </a:spcBef>
              <a:buFont typeface="Arial" charset="0"/>
              <a:buChar char="•"/>
              <a:defRPr/>
            </a:pPr>
            <a:r>
              <a:rPr lang="en-US" sz="2400" dirty="0">
                <a:solidFill>
                  <a:schemeClr val="tx1">
                    <a:lumMod val="95000"/>
                    <a:lumOff val="5000"/>
                  </a:schemeClr>
                </a:solidFill>
                <a:latin typeface="+mn-lt"/>
                <a:cs typeface="Arial" charset="0"/>
              </a:rPr>
              <a:t>Ή</a:t>
            </a:r>
            <a:r>
              <a:rPr lang="el-GR" sz="2400" dirty="0" err="1">
                <a:solidFill>
                  <a:schemeClr val="tx1">
                    <a:lumMod val="95000"/>
                    <a:lumOff val="5000"/>
                  </a:schemeClr>
                </a:solidFill>
                <a:latin typeface="+mn-lt"/>
                <a:cs typeface="Arial" charset="0"/>
              </a:rPr>
              <a:t>ξερες</a:t>
            </a:r>
            <a:r>
              <a:rPr lang="el-GR" sz="2400" dirty="0">
                <a:solidFill>
                  <a:schemeClr val="tx1">
                    <a:lumMod val="95000"/>
                    <a:lumOff val="5000"/>
                  </a:schemeClr>
                </a:solidFill>
                <a:latin typeface="+mn-lt"/>
                <a:cs typeface="Arial" charset="0"/>
              </a:rPr>
              <a:t> ότι…Το μοβ χρώμα στα φρούτα και λαχανικά οφείλεται σε μια ουσία που λέγεται </a:t>
            </a:r>
            <a:r>
              <a:rPr lang="el-GR" sz="2400" dirty="0" err="1">
                <a:solidFill>
                  <a:schemeClr val="tx1">
                    <a:lumMod val="95000"/>
                    <a:lumOff val="5000"/>
                  </a:schemeClr>
                </a:solidFill>
                <a:latin typeface="+mn-lt"/>
                <a:cs typeface="Arial" charset="0"/>
              </a:rPr>
              <a:t>ανθοκυανίνη</a:t>
            </a:r>
            <a:r>
              <a:rPr lang="el-GR" sz="2400" dirty="0">
                <a:solidFill>
                  <a:schemeClr val="tx1">
                    <a:lumMod val="95000"/>
                    <a:lumOff val="5000"/>
                  </a:schemeClr>
                </a:solidFill>
                <a:latin typeface="+mn-lt"/>
                <a:cs typeface="Arial" charset="0"/>
              </a:rPr>
              <a:t>;</a:t>
            </a:r>
            <a:endParaRPr lang="en-US" sz="2400" dirty="0">
              <a:solidFill>
                <a:schemeClr val="tx1">
                  <a:lumMod val="95000"/>
                  <a:lumOff val="5000"/>
                </a:schemeClr>
              </a:solidFill>
              <a:latin typeface="+mn-lt"/>
              <a:cs typeface="Arial" charset="0"/>
            </a:endParaRPr>
          </a:p>
          <a:p>
            <a:pPr marL="342900" indent="-342900">
              <a:spcBef>
                <a:spcPct val="20000"/>
              </a:spcBef>
              <a:buFont typeface="Arial" charset="0"/>
              <a:buChar char="•"/>
              <a:defRPr/>
            </a:pPr>
            <a:endParaRPr lang="el-GR" sz="2400" dirty="0">
              <a:solidFill>
                <a:schemeClr val="tx1">
                  <a:lumMod val="95000"/>
                  <a:lumOff val="5000"/>
                </a:schemeClr>
              </a:solidFill>
              <a:latin typeface="+mn-lt"/>
              <a:cs typeface="Arial" charset="0"/>
            </a:endParaRPr>
          </a:p>
          <a:p>
            <a:pPr marL="342900" indent="-342900">
              <a:spcBef>
                <a:spcPct val="20000"/>
              </a:spcBef>
              <a:buFont typeface="Arial" charset="0"/>
              <a:buChar char="•"/>
              <a:defRPr/>
            </a:pPr>
            <a:r>
              <a:rPr lang="el-GR" sz="2400" dirty="0">
                <a:solidFill>
                  <a:schemeClr val="tx1">
                    <a:lumMod val="95000"/>
                    <a:lumOff val="5000"/>
                  </a:schemeClr>
                </a:solidFill>
                <a:latin typeface="+mn-lt"/>
                <a:cs typeface="Arial" charset="0"/>
              </a:rPr>
              <a:t>Τα μοβ φρούτα και λαχανικά μπορεί να μας βοηθήσουν:</a:t>
            </a:r>
          </a:p>
          <a:p>
            <a:pPr marL="742950" lvl="1" indent="-285750">
              <a:spcBef>
                <a:spcPct val="20000"/>
              </a:spcBef>
              <a:buFont typeface="Zapf Dingbats"/>
              <a:buChar char="✔"/>
              <a:defRPr/>
            </a:pPr>
            <a:r>
              <a:rPr lang="el-GR" sz="2000" b="1" dirty="0">
                <a:solidFill>
                  <a:schemeClr val="tx1">
                    <a:lumMod val="95000"/>
                    <a:lumOff val="5000"/>
                  </a:schemeClr>
                </a:solidFill>
                <a:latin typeface="+mn-lt"/>
                <a:cs typeface="Arial" charset="0"/>
              </a:rPr>
              <a:t>να έχουμε καλή λειτουργία του εγκεφάλου</a:t>
            </a:r>
          </a:p>
          <a:p>
            <a:pPr marL="742950" lvl="1" indent="-285750">
              <a:spcBef>
                <a:spcPct val="20000"/>
              </a:spcBef>
              <a:buFont typeface="Zapf Dingbats"/>
              <a:buChar char="✔"/>
              <a:defRPr/>
            </a:pPr>
            <a:r>
              <a:rPr lang="el-GR" sz="2000" b="1" dirty="0">
                <a:solidFill>
                  <a:schemeClr val="tx1">
                    <a:lumMod val="95000"/>
                    <a:lumOff val="5000"/>
                  </a:schemeClr>
                </a:solidFill>
                <a:latin typeface="+mn-lt"/>
                <a:cs typeface="Arial" charset="0"/>
              </a:rPr>
              <a:t>να προστατεύσουμε τα κύτταρα μας από τις βλάβες που γίνονται όσο μεγαλώνουμε</a:t>
            </a:r>
          </a:p>
          <a:p>
            <a:pPr marL="742950" lvl="1" indent="-285750">
              <a:spcBef>
                <a:spcPct val="20000"/>
              </a:spcBef>
              <a:buFont typeface="Zapf Dingbats"/>
              <a:buChar char="✔"/>
              <a:defRPr/>
            </a:pPr>
            <a:r>
              <a:rPr lang="el-GR" sz="2000" b="1" dirty="0">
                <a:solidFill>
                  <a:schemeClr val="tx1">
                    <a:lumMod val="95000"/>
                    <a:lumOff val="5000"/>
                  </a:schemeClr>
                </a:solidFill>
                <a:latin typeface="+mn-lt"/>
                <a:cs typeface="Arial" charset="0"/>
              </a:rPr>
              <a:t>να έχουμε υγιή καρδιά </a:t>
            </a:r>
          </a:p>
          <a:p>
            <a:pPr marL="342900" indent="-342900">
              <a:spcBef>
                <a:spcPct val="20000"/>
              </a:spcBef>
              <a:buFont typeface="Arial" charset="0"/>
              <a:buChar char="•"/>
              <a:defRPr/>
            </a:pPr>
            <a:endParaRPr lang="en-US" sz="2400" dirty="0">
              <a:solidFill>
                <a:schemeClr val="tx1">
                  <a:lumMod val="95000"/>
                  <a:lumOff val="5000"/>
                </a:schemeClr>
              </a:solidFill>
              <a:latin typeface="+mn-lt"/>
              <a:cs typeface="Arial" charset="0"/>
            </a:endParaRPr>
          </a:p>
        </p:txBody>
      </p:sp>
      <p:pic>
        <p:nvPicPr>
          <p:cNvPr id="27652" name="Picture 1">
            <a:extLst>
              <a:ext uri="{FF2B5EF4-FFF2-40B4-BE49-F238E27FC236}">
                <a16:creationId xmlns:a16="http://schemas.microsoft.com/office/drawing/2014/main" id="{64266C76-C412-2B45-A206-9D6D2BF9E1E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863" y="0"/>
            <a:ext cx="4787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a:extLst>
              <a:ext uri="{FF2B5EF4-FFF2-40B4-BE49-F238E27FC236}">
                <a16:creationId xmlns:a16="http://schemas.microsoft.com/office/drawing/2014/main" id="{71F8B030-3053-FE49-AC42-819E99823274}"/>
              </a:ext>
            </a:extLst>
          </p:cNvPr>
          <p:cNvSpPr>
            <a:spLocks noGrp="1"/>
          </p:cNvSpPr>
          <p:nvPr>
            <p:ph type="title"/>
          </p:nvPr>
        </p:nvSpPr>
        <p:spPr>
          <a:xfrm>
            <a:off x="4799013" y="0"/>
            <a:ext cx="6780212" cy="971550"/>
          </a:xfrm>
        </p:spPr>
        <p:txBody>
          <a:bodyPr/>
          <a:lstStyle/>
          <a:p>
            <a:pPr algn="l" eaLnBrk="1" hangingPunct="1">
              <a:defRPr/>
            </a:pPr>
            <a:r>
              <a:rPr lang="el-GR" altLang="en-US" sz="3200" b="1" dirty="0">
                <a:solidFill>
                  <a:schemeClr val="accent6"/>
                </a:solidFill>
                <a:latin typeface="+mn-lt"/>
              </a:rPr>
              <a:t>ΠΟΡΤΟΚΑΛΙ/ΚΙΤΡΙΝΟ</a:t>
            </a:r>
          </a:p>
        </p:txBody>
      </p:sp>
      <p:sp>
        <p:nvSpPr>
          <p:cNvPr id="26627" name="Θέση περιεχομένου 2">
            <a:extLst>
              <a:ext uri="{FF2B5EF4-FFF2-40B4-BE49-F238E27FC236}">
                <a16:creationId xmlns:a16="http://schemas.microsoft.com/office/drawing/2014/main" id="{28A929F9-115B-7B40-AF3F-DB74C1B3AAD9}"/>
              </a:ext>
            </a:extLst>
          </p:cNvPr>
          <p:cNvSpPr>
            <a:spLocks noGrp="1"/>
          </p:cNvSpPr>
          <p:nvPr>
            <p:ph idx="1"/>
          </p:nvPr>
        </p:nvSpPr>
        <p:spPr>
          <a:xfrm>
            <a:off x="4872038" y="971550"/>
            <a:ext cx="6924675" cy="1528763"/>
          </a:xfrm>
          <a:solidFill>
            <a:srgbClr val="F3E6B6"/>
          </a:solidFill>
        </p:spPr>
        <p:txBody>
          <a:bodyPr/>
          <a:lstStyle/>
          <a:p>
            <a:pPr marL="0" indent="0" eaLnBrk="1" hangingPunct="1">
              <a:buFont typeface="Arial" charset="0"/>
              <a:buNone/>
              <a:defRPr/>
            </a:pPr>
            <a:r>
              <a:rPr lang="el-GR" altLang="en-US" sz="2000" i="1" dirty="0">
                <a:solidFill>
                  <a:schemeClr val="tx1">
                    <a:lumMod val="95000"/>
                    <a:lumOff val="5000"/>
                  </a:schemeClr>
                </a:solidFill>
              </a:rPr>
              <a:t>Φρούτα και λαχανικά της ομάδας αυτής, κίτρινα και πορτοκαλί, θα σε βοηθήσουν να έχεις όραση καλή. </a:t>
            </a:r>
          </a:p>
          <a:p>
            <a:pPr marL="0" indent="0" eaLnBrk="1" hangingPunct="1">
              <a:buFont typeface="Arial" charset="0"/>
              <a:buNone/>
              <a:defRPr/>
            </a:pPr>
            <a:r>
              <a:rPr lang="el-GR" altLang="en-US" sz="2000" i="1" dirty="0">
                <a:solidFill>
                  <a:schemeClr val="tx1">
                    <a:lumMod val="95000"/>
                    <a:lumOff val="5000"/>
                  </a:schemeClr>
                </a:solidFill>
              </a:rPr>
              <a:t>Ζουμερά πορτοκάλια, τραγανά καρότα και γλυκά ροδάκινα, φρούτα και λαχανικά ιδανικά σνακ για κάθε ώρα και στιγμή. </a:t>
            </a:r>
          </a:p>
          <a:p>
            <a:pPr marL="0" indent="0" eaLnBrk="1" hangingPunct="1">
              <a:buFont typeface="Arial" charset="0"/>
              <a:buNone/>
              <a:defRPr/>
            </a:pPr>
            <a:endParaRPr lang="en-US" altLang="en-US" sz="2000" i="1" dirty="0">
              <a:solidFill>
                <a:schemeClr val="tx1">
                  <a:lumMod val="95000"/>
                  <a:lumOff val="5000"/>
                </a:schemeClr>
              </a:solidFill>
            </a:endParaRPr>
          </a:p>
        </p:txBody>
      </p:sp>
      <p:sp>
        <p:nvSpPr>
          <p:cNvPr id="26628" name="Content Placeholder 3">
            <a:extLst>
              <a:ext uri="{FF2B5EF4-FFF2-40B4-BE49-F238E27FC236}">
                <a16:creationId xmlns:a16="http://schemas.microsoft.com/office/drawing/2014/main" id="{4F9CB90C-B50B-5F47-9462-5DA7C8141FDD}"/>
              </a:ext>
            </a:extLst>
          </p:cNvPr>
          <p:cNvSpPr txBox="1">
            <a:spLocks/>
          </p:cNvSpPr>
          <p:nvPr/>
        </p:nvSpPr>
        <p:spPr bwMode="auto">
          <a:xfrm>
            <a:off x="4654550" y="2708275"/>
            <a:ext cx="7358063" cy="3692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a:spcBef>
                <a:spcPct val="20000"/>
              </a:spcBef>
              <a:buFont typeface="Arial" charset="0"/>
              <a:buChar char="•"/>
              <a:defRPr/>
            </a:pPr>
            <a:r>
              <a:rPr lang="en-US" sz="2400" dirty="0">
                <a:solidFill>
                  <a:schemeClr val="tx1">
                    <a:lumMod val="95000"/>
                    <a:lumOff val="5000"/>
                  </a:schemeClr>
                </a:solidFill>
                <a:latin typeface="+mn-lt"/>
                <a:cs typeface="Arial" charset="0"/>
              </a:rPr>
              <a:t>Ή</a:t>
            </a:r>
            <a:r>
              <a:rPr lang="el-GR" sz="2400" dirty="0" err="1">
                <a:solidFill>
                  <a:schemeClr val="tx1">
                    <a:lumMod val="95000"/>
                    <a:lumOff val="5000"/>
                  </a:schemeClr>
                </a:solidFill>
                <a:latin typeface="+mn-lt"/>
                <a:cs typeface="Arial" charset="0"/>
              </a:rPr>
              <a:t>ξερες</a:t>
            </a:r>
            <a:r>
              <a:rPr lang="el-GR" sz="2400" dirty="0">
                <a:solidFill>
                  <a:schemeClr val="tx1">
                    <a:lumMod val="95000"/>
                    <a:lumOff val="5000"/>
                  </a:schemeClr>
                </a:solidFill>
                <a:latin typeface="+mn-lt"/>
                <a:cs typeface="Arial" charset="0"/>
              </a:rPr>
              <a:t> ότι…</a:t>
            </a:r>
          </a:p>
          <a:p>
            <a:pPr marL="742950" lvl="1" indent="-285750">
              <a:spcBef>
                <a:spcPct val="20000"/>
              </a:spcBef>
              <a:buFont typeface="Arial" charset="0"/>
              <a:buChar char="–"/>
              <a:defRPr/>
            </a:pPr>
            <a:r>
              <a:rPr lang="el-GR" sz="2000" dirty="0">
                <a:solidFill>
                  <a:schemeClr val="tx1">
                    <a:lumMod val="95000"/>
                    <a:lumOff val="5000"/>
                  </a:schemeClr>
                </a:solidFill>
                <a:latin typeface="+mn-lt"/>
                <a:cs typeface="Arial" charset="0"/>
              </a:rPr>
              <a:t>Το πορτοκαλί χρώμα στα φρούτα και λαχανικά οφείλεται σε μια ομάδα ουσιών που λέγονται </a:t>
            </a:r>
            <a:r>
              <a:rPr lang="el-GR" sz="2000" dirty="0" err="1">
                <a:solidFill>
                  <a:schemeClr val="tx1">
                    <a:lumMod val="95000"/>
                    <a:lumOff val="5000"/>
                  </a:schemeClr>
                </a:solidFill>
                <a:latin typeface="+mn-lt"/>
                <a:cs typeface="Arial" charset="0"/>
              </a:rPr>
              <a:t>καροτενοειδή</a:t>
            </a:r>
            <a:r>
              <a:rPr lang="el-GR" sz="2000" dirty="0">
                <a:solidFill>
                  <a:schemeClr val="tx1">
                    <a:lumMod val="95000"/>
                    <a:lumOff val="5000"/>
                  </a:schemeClr>
                </a:solidFill>
                <a:latin typeface="+mn-lt"/>
                <a:cs typeface="Arial" charset="0"/>
              </a:rPr>
              <a:t>; </a:t>
            </a:r>
          </a:p>
          <a:p>
            <a:pPr marL="742950" lvl="1" indent="-285750">
              <a:spcBef>
                <a:spcPct val="20000"/>
              </a:spcBef>
              <a:buFont typeface="Arial" charset="0"/>
              <a:buChar char="–"/>
              <a:defRPr/>
            </a:pPr>
            <a:r>
              <a:rPr lang="el-GR" sz="2000" dirty="0">
                <a:solidFill>
                  <a:schemeClr val="tx1">
                    <a:lumMod val="95000"/>
                    <a:lumOff val="5000"/>
                  </a:schemeClr>
                </a:solidFill>
                <a:latin typeface="+mn-lt"/>
                <a:cs typeface="Arial" charset="0"/>
              </a:rPr>
              <a:t>Τα εσπεριδοειδή φρούτα όπως τα πορτοκάλια έχουν περισσότερη βιταμίνη </a:t>
            </a:r>
            <a:r>
              <a:rPr lang="en-US" sz="2000" dirty="0">
                <a:solidFill>
                  <a:schemeClr val="tx1">
                    <a:lumMod val="95000"/>
                    <a:lumOff val="5000"/>
                  </a:schemeClr>
                </a:solidFill>
                <a:latin typeface="+mn-lt"/>
                <a:cs typeface="Arial" charset="0"/>
              </a:rPr>
              <a:t>C </a:t>
            </a:r>
            <a:r>
              <a:rPr lang="el-GR" sz="2000" dirty="0">
                <a:solidFill>
                  <a:schemeClr val="tx1">
                    <a:lumMod val="95000"/>
                    <a:lumOff val="5000"/>
                  </a:schemeClr>
                </a:solidFill>
                <a:latin typeface="+mn-lt"/>
                <a:cs typeface="Arial" charset="0"/>
              </a:rPr>
              <a:t>λιγότερο </a:t>
            </a:r>
            <a:r>
              <a:rPr lang="el-GR" sz="2000" dirty="0" err="1">
                <a:solidFill>
                  <a:schemeClr val="tx1">
                    <a:lumMod val="95000"/>
                    <a:lumOff val="5000"/>
                  </a:schemeClr>
                </a:solidFill>
                <a:latin typeface="+mn-lt"/>
                <a:cs typeface="Arial" charset="0"/>
              </a:rPr>
              <a:t>καροτενοειδή</a:t>
            </a:r>
            <a:r>
              <a:rPr lang="el-GR" sz="2000" dirty="0">
                <a:solidFill>
                  <a:schemeClr val="tx1">
                    <a:lumMod val="95000"/>
                    <a:lumOff val="5000"/>
                  </a:schemeClr>
                </a:solidFill>
                <a:latin typeface="+mn-lt"/>
                <a:cs typeface="Arial" charset="0"/>
              </a:rPr>
              <a:t>;</a:t>
            </a:r>
          </a:p>
          <a:p>
            <a:pPr marL="342900" indent="-342900">
              <a:spcBef>
                <a:spcPct val="20000"/>
              </a:spcBef>
              <a:buFont typeface="Arial" charset="0"/>
              <a:buChar char="•"/>
              <a:defRPr/>
            </a:pPr>
            <a:r>
              <a:rPr lang="el-GR" sz="2400" dirty="0">
                <a:solidFill>
                  <a:schemeClr val="tx1">
                    <a:lumMod val="95000"/>
                    <a:lumOff val="5000"/>
                  </a:schemeClr>
                </a:solidFill>
                <a:latin typeface="+mn-lt"/>
                <a:cs typeface="Arial" charset="0"/>
              </a:rPr>
              <a:t>Τα πορτοκαλί φρούτα και λαχανικά μπορεί να μας βοηθήσουν:</a:t>
            </a:r>
          </a:p>
          <a:p>
            <a:pPr marL="742950" lvl="1" indent="-285750">
              <a:spcBef>
                <a:spcPct val="20000"/>
              </a:spcBef>
              <a:buFont typeface="Zapf Dingbats"/>
              <a:buChar char="✔"/>
              <a:defRPr/>
            </a:pPr>
            <a:r>
              <a:rPr lang="el-GR" sz="2000" b="1" dirty="0">
                <a:solidFill>
                  <a:schemeClr val="tx1">
                    <a:lumMod val="95000"/>
                    <a:lumOff val="5000"/>
                  </a:schemeClr>
                </a:solidFill>
                <a:latin typeface="+mn-lt"/>
                <a:cs typeface="Arial" charset="0"/>
              </a:rPr>
              <a:t>να έχουμε καλή όραση και υγιή μάτια</a:t>
            </a:r>
          </a:p>
          <a:p>
            <a:pPr marL="742950" lvl="1" indent="-285750">
              <a:spcBef>
                <a:spcPct val="20000"/>
              </a:spcBef>
              <a:buFont typeface="Zapf Dingbats"/>
              <a:buChar char="✔"/>
              <a:defRPr/>
            </a:pPr>
            <a:r>
              <a:rPr lang="el-GR" sz="2000" b="1" dirty="0">
                <a:solidFill>
                  <a:schemeClr val="tx1">
                    <a:lumMod val="95000"/>
                    <a:lumOff val="5000"/>
                  </a:schemeClr>
                </a:solidFill>
                <a:latin typeface="+mn-lt"/>
                <a:cs typeface="Arial" charset="0"/>
              </a:rPr>
              <a:t>να προστατευτούμε από το κρύωμα και το συνάχι  </a:t>
            </a:r>
          </a:p>
          <a:p>
            <a:pPr marL="742950" lvl="1" indent="-285750">
              <a:spcBef>
                <a:spcPct val="20000"/>
              </a:spcBef>
              <a:buFont typeface="Zapf Dingbats"/>
              <a:buChar char="✔"/>
              <a:defRPr/>
            </a:pPr>
            <a:r>
              <a:rPr lang="el-GR" sz="2000" b="1" dirty="0">
                <a:solidFill>
                  <a:schemeClr val="tx1">
                    <a:lumMod val="95000"/>
                    <a:lumOff val="5000"/>
                  </a:schemeClr>
                </a:solidFill>
                <a:latin typeface="+mn-lt"/>
                <a:cs typeface="Arial" charset="0"/>
              </a:rPr>
              <a:t>να έχουμε υγιή καρδιά </a:t>
            </a:r>
            <a:endParaRPr lang="en-US" sz="2000" b="1" dirty="0">
              <a:solidFill>
                <a:schemeClr val="tx1">
                  <a:lumMod val="95000"/>
                  <a:lumOff val="5000"/>
                </a:schemeClr>
              </a:solidFill>
              <a:latin typeface="+mn-lt"/>
              <a:cs typeface="Arial" charset="0"/>
            </a:endParaRPr>
          </a:p>
          <a:p>
            <a:pPr marL="742950" lvl="1" indent="-285750">
              <a:spcBef>
                <a:spcPct val="20000"/>
              </a:spcBef>
              <a:buFont typeface="Zapf Dingbats"/>
              <a:buChar char="✔"/>
              <a:defRPr/>
            </a:pPr>
            <a:r>
              <a:rPr lang="el-GR" sz="2000" b="1" dirty="0">
                <a:solidFill>
                  <a:schemeClr val="tx1">
                    <a:lumMod val="95000"/>
                    <a:lumOff val="5000"/>
                  </a:schemeClr>
                </a:solidFill>
                <a:latin typeface="+mn-lt"/>
                <a:cs typeface="Arial" charset="0"/>
              </a:rPr>
              <a:t>να μειώσουμε τον κίνδυνο για εμφάνιση καρκίνου </a:t>
            </a:r>
          </a:p>
          <a:p>
            <a:pPr marL="342900" indent="-342900">
              <a:spcBef>
                <a:spcPct val="20000"/>
              </a:spcBef>
              <a:buFont typeface="Arial" charset="0"/>
              <a:buChar char="•"/>
              <a:defRPr/>
            </a:pPr>
            <a:endParaRPr lang="en-US" sz="2400" dirty="0">
              <a:solidFill>
                <a:schemeClr val="tx1">
                  <a:lumMod val="95000"/>
                  <a:lumOff val="5000"/>
                </a:schemeClr>
              </a:solidFill>
              <a:latin typeface="+mn-lt"/>
              <a:cs typeface="Arial" charset="0"/>
            </a:endParaRPr>
          </a:p>
        </p:txBody>
      </p:sp>
      <p:pic>
        <p:nvPicPr>
          <p:cNvPr id="28676" name="Picture 1">
            <a:extLst>
              <a:ext uri="{FF2B5EF4-FFF2-40B4-BE49-F238E27FC236}">
                <a16:creationId xmlns:a16="http://schemas.microsoft.com/office/drawing/2014/main" id="{42018BBB-E69F-6440-ADB9-E1408EA3531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8425" y="0"/>
            <a:ext cx="475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a:extLst>
              <a:ext uri="{FF2B5EF4-FFF2-40B4-BE49-F238E27FC236}">
                <a16:creationId xmlns:a16="http://schemas.microsoft.com/office/drawing/2014/main" id="{F6682D05-2D4D-1843-BEF1-914E88039A67}"/>
              </a:ext>
            </a:extLst>
          </p:cNvPr>
          <p:cNvSpPr>
            <a:spLocks noGrp="1"/>
          </p:cNvSpPr>
          <p:nvPr>
            <p:ph type="title"/>
          </p:nvPr>
        </p:nvSpPr>
        <p:spPr>
          <a:xfrm>
            <a:off x="4799013" y="0"/>
            <a:ext cx="6780212" cy="973138"/>
          </a:xfrm>
        </p:spPr>
        <p:txBody>
          <a:bodyPr/>
          <a:lstStyle/>
          <a:p>
            <a:pPr algn="l" eaLnBrk="1" hangingPunct="1">
              <a:defRPr/>
            </a:pPr>
            <a:r>
              <a:rPr lang="el-GR" altLang="en-US" sz="3200" b="1" dirty="0">
                <a:solidFill>
                  <a:schemeClr val="accent3">
                    <a:lumMod val="75000"/>
                  </a:schemeClr>
                </a:solidFill>
                <a:latin typeface="+mn-lt"/>
              </a:rPr>
              <a:t>ΠΡΑΣΙΝΟ</a:t>
            </a:r>
          </a:p>
        </p:txBody>
      </p:sp>
      <p:sp>
        <p:nvSpPr>
          <p:cNvPr id="29698" name="Θέση περιεχομένου 2">
            <a:extLst>
              <a:ext uri="{FF2B5EF4-FFF2-40B4-BE49-F238E27FC236}">
                <a16:creationId xmlns:a16="http://schemas.microsoft.com/office/drawing/2014/main" id="{796241BE-A3C8-4F4A-913C-666BC943B179}"/>
              </a:ext>
            </a:extLst>
          </p:cNvPr>
          <p:cNvSpPr>
            <a:spLocks noGrp="1"/>
          </p:cNvSpPr>
          <p:nvPr>
            <p:ph idx="1"/>
          </p:nvPr>
        </p:nvSpPr>
        <p:spPr>
          <a:xfrm>
            <a:off x="4856163" y="833438"/>
            <a:ext cx="6924675" cy="1582737"/>
          </a:xfrm>
          <a:solidFill>
            <a:srgbClr val="E3EDD0"/>
          </a:solidFill>
        </p:spPr>
        <p:txBody>
          <a:bodyPr/>
          <a:lstStyle/>
          <a:p>
            <a:pPr marL="0" indent="0" eaLnBrk="1" hangingPunct="1">
              <a:buFont typeface="Arial" panose="020B0604020202020204" pitchFamily="34" charset="0"/>
              <a:buNone/>
            </a:pPr>
            <a:r>
              <a:rPr lang="el-GR" altLang="en-US" sz="2000" i="1"/>
              <a:t>Πολλά τα πράσινα φρούτα και λαχανικά, πολλά και τα πολ</a:t>
            </a:r>
            <a:r>
              <a:rPr lang="en-US" altLang="en-US" sz="2000" i="1"/>
              <a:t>ύ</a:t>
            </a:r>
            <a:r>
              <a:rPr lang="el-GR" altLang="en-US" sz="2000" i="1"/>
              <a:t>τιμα θρεπτικά συστατικά.  </a:t>
            </a:r>
          </a:p>
          <a:p>
            <a:pPr marL="0" indent="0" eaLnBrk="1" hangingPunct="1">
              <a:buFont typeface="Arial" panose="020B0604020202020204" pitchFamily="34" charset="0"/>
              <a:buNone/>
            </a:pPr>
            <a:r>
              <a:rPr lang="el-GR" altLang="en-US" sz="2000" i="1"/>
              <a:t>Κόκαλα γερά, δυνατή καρδιά και κάτασπρα δοντάκια θα έχεις, αν μαρούλι, ακτινίδιο και σπανάκι κάθε μέρα διαλέξεις.</a:t>
            </a:r>
          </a:p>
        </p:txBody>
      </p:sp>
      <p:sp>
        <p:nvSpPr>
          <p:cNvPr id="16388" name="Content Placeholder 3">
            <a:extLst>
              <a:ext uri="{FF2B5EF4-FFF2-40B4-BE49-F238E27FC236}">
                <a16:creationId xmlns:a16="http://schemas.microsoft.com/office/drawing/2014/main" id="{BB5BEDB3-FB3C-2A4D-98D4-BA285603DF41}"/>
              </a:ext>
            </a:extLst>
          </p:cNvPr>
          <p:cNvSpPr txBox="1">
            <a:spLocks/>
          </p:cNvSpPr>
          <p:nvPr/>
        </p:nvSpPr>
        <p:spPr bwMode="auto">
          <a:xfrm>
            <a:off x="4654550" y="2997200"/>
            <a:ext cx="7329488" cy="2520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defRPr/>
            </a:pPr>
            <a:r>
              <a:rPr lang="en-US" sz="2400" dirty="0">
                <a:latin typeface="+mn-lt"/>
              </a:rPr>
              <a:t>Ή</a:t>
            </a:r>
            <a:r>
              <a:rPr lang="el-GR" sz="2400" dirty="0" err="1">
                <a:latin typeface="+mn-lt"/>
              </a:rPr>
              <a:t>ξερες</a:t>
            </a:r>
            <a:r>
              <a:rPr lang="el-GR" sz="2400" dirty="0">
                <a:latin typeface="+mn-lt"/>
              </a:rPr>
              <a:t> </a:t>
            </a:r>
            <a:r>
              <a:rPr lang="el-GR" sz="2400" dirty="0" err="1">
                <a:latin typeface="+mn-lt"/>
              </a:rPr>
              <a:t>ότι…Το</a:t>
            </a:r>
            <a:r>
              <a:rPr lang="el-GR" sz="2400" dirty="0">
                <a:latin typeface="+mn-lt"/>
              </a:rPr>
              <a:t> πράσινο χρώμα στα φρούτα και λαχανικά οφείλεται σε μια ουσία που λέγεται χλωροφύλλη;</a:t>
            </a:r>
            <a:endParaRPr lang="en-US" sz="2400" dirty="0">
              <a:latin typeface="+mn-lt"/>
            </a:endParaRPr>
          </a:p>
          <a:p>
            <a:pPr>
              <a:spcBef>
                <a:spcPct val="20000"/>
              </a:spcBef>
              <a:buFont typeface="Arial" charset="0"/>
              <a:buChar char="•"/>
              <a:defRPr/>
            </a:pPr>
            <a:endParaRPr lang="el-GR" sz="2400" dirty="0">
              <a:latin typeface="+mn-lt"/>
            </a:endParaRPr>
          </a:p>
          <a:p>
            <a:pPr>
              <a:spcBef>
                <a:spcPct val="20000"/>
              </a:spcBef>
              <a:buFont typeface="Arial" charset="0"/>
              <a:buChar char="•"/>
              <a:defRPr/>
            </a:pPr>
            <a:r>
              <a:rPr lang="el-GR" sz="2400" dirty="0">
                <a:latin typeface="+mn-lt"/>
              </a:rPr>
              <a:t>Τα πράσινα φρούτα και λαχανικά μπορεί να μας βοηθήσουν:</a:t>
            </a:r>
          </a:p>
          <a:p>
            <a:pPr lvl="1">
              <a:spcBef>
                <a:spcPct val="20000"/>
              </a:spcBef>
              <a:buFont typeface="Zapf Dingbats"/>
              <a:buChar char="✔"/>
              <a:defRPr/>
            </a:pPr>
            <a:r>
              <a:rPr lang="el-GR" sz="2000" b="1" dirty="0">
                <a:latin typeface="+mn-lt"/>
              </a:rPr>
              <a:t>να έχουμε γερά κόκκαλα και δόντια </a:t>
            </a:r>
          </a:p>
          <a:p>
            <a:pPr lvl="1">
              <a:spcBef>
                <a:spcPct val="20000"/>
              </a:spcBef>
              <a:buFont typeface="Zapf Dingbats"/>
              <a:buChar char="✔"/>
              <a:defRPr/>
            </a:pPr>
            <a:r>
              <a:rPr lang="el-GR" sz="2000" b="1" dirty="0">
                <a:latin typeface="+mn-lt"/>
              </a:rPr>
              <a:t>να έχουμε υγιή μάτια </a:t>
            </a:r>
            <a:endParaRPr lang="en-US" sz="2000" b="1" dirty="0">
              <a:latin typeface="+mn-lt"/>
            </a:endParaRPr>
          </a:p>
          <a:p>
            <a:pPr lvl="1">
              <a:spcBef>
                <a:spcPct val="20000"/>
              </a:spcBef>
              <a:buFont typeface="Zapf Dingbats"/>
              <a:buChar char="✔"/>
              <a:defRPr/>
            </a:pPr>
            <a:r>
              <a:rPr lang="el-GR" sz="2000" b="1" dirty="0">
                <a:latin typeface="+mn-lt"/>
              </a:rPr>
              <a:t>να μειώσουμε τον κίνδυνο για εμφάνιση καρκίνου </a:t>
            </a:r>
          </a:p>
          <a:p>
            <a:pPr lvl="1">
              <a:spcBef>
                <a:spcPct val="20000"/>
              </a:spcBef>
              <a:buFont typeface="Arial" charset="0"/>
              <a:buChar char="–"/>
              <a:defRPr/>
            </a:pPr>
            <a:endParaRPr lang="el-GR" dirty="0">
              <a:latin typeface="+mn-lt"/>
            </a:endParaRPr>
          </a:p>
          <a:p>
            <a:pPr>
              <a:spcBef>
                <a:spcPct val="20000"/>
              </a:spcBef>
              <a:buFont typeface="Arial" charset="0"/>
              <a:buChar char="•"/>
              <a:defRPr/>
            </a:pPr>
            <a:endParaRPr lang="en-US" sz="2400" dirty="0">
              <a:latin typeface="+mn-lt"/>
            </a:endParaRPr>
          </a:p>
        </p:txBody>
      </p:sp>
      <p:pic>
        <p:nvPicPr>
          <p:cNvPr id="29700" name="Picture 1">
            <a:extLst>
              <a:ext uri="{FF2B5EF4-FFF2-40B4-BE49-F238E27FC236}">
                <a16:creationId xmlns:a16="http://schemas.microsoft.com/office/drawing/2014/main" id="{853BDF62-7E9F-2347-9D1D-6CEB7B2350B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8425" y="0"/>
            <a:ext cx="475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EC723D38-4E5B-134C-81E2-94BC7FC02397}"/>
              </a:ext>
            </a:extLst>
          </p:cNvPr>
          <p:cNvSpPr>
            <a:spLocks noGrp="1"/>
          </p:cNvSpPr>
          <p:nvPr>
            <p:ph type="title"/>
          </p:nvPr>
        </p:nvSpPr>
        <p:spPr>
          <a:xfrm>
            <a:off x="4725988" y="0"/>
            <a:ext cx="6853237" cy="1042988"/>
          </a:xfrm>
        </p:spPr>
        <p:txBody>
          <a:bodyPr/>
          <a:lstStyle/>
          <a:p>
            <a:pPr algn="l" eaLnBrk="1" hangingPunct="1">
              <a:defRPr/>
            </a:pPr>
            <a:r>
              <a:rPr lang="el-GR" altLang="en-US" sz="3200" b="1" dirty="0">
                <a:latin typeface="+mn-lt"/>
              </a:rPr>
              <a:t>ΛΕΥΚΟ</a:t>
            </a:r>
          </a:p>
        </p:txBody>
      </p:sp>
      <p:sp>
        <p:nvSpPr>
          <p:cNvPr id="9219" name="Θέση περιεχομένου 2">
            <a:extLst>
              <a:ext uri="{FF2B5EF4-FFF2-40B4-BE49-F238E27FC236}">
                <a16:creationId xmlns:a16="http://schemas.microsoft.com/office/drawing/2014/main" id="{0359756C-0CDC-2641-8B01-460D6612725F}"/>
              </a:ext>
            </a:extLst>
          </p:cNvPr>
          <p:cNvSpPr>
            <a:spLocks noGrp="1"/>
          </p:cNvSpPr>
          <p:nvPr>
            <p:ph idx="1"/>
          </p:nvPr>
        </p:nvSpPr>
        <p:spPr>
          <a:xfrm>
            <a:off x="4821238" y="1011238"/>
            <a:ext cx="6884987" cy="1541462"/>
          </a:xfrm>
          <a:solidFill>
            <a:srgbClr val="EBE6DF"/>
          </a:solidFill>
        </p:spPr>
        <p:txBody>
          <a:bodyPr/>
          <a:lstStyle/>
          <a:p>
            <a:pPr marL="0" indent="0" eaLnBrk="1" hangingPunct="1">
              <a:buFont typeface="Arial" panose="020B0604020202020204" pitchFamily="34" charset="0"/>
              <a:buNone/>
              <a:defRPr/>
            </a:pPr>
            <a:r>
              <a:rPr lang="el-GR" altLang="en-US" sz="2000" dirty="0"/>
              <a:t>Αν και το χρώμα τους δεν είναι έντονο και λαμπερό, τα λευκά φρούτα και λαχανικά είναι η ασπίδα μας για </a:t>
            </a:r>
            <a:r>
              <a:rPr lang="el-GR" altLang="en-US" sz="2000" dirty="0" err="1"/>
              <a:t>κάθετί</a:t>
            </a:r>
            <a:r>
              <a:rPr lang="en-US" altLang="en-US" sz="2000" dirty="0"/>
              <a:t> </a:t>
            </a:r>
            <a:r>
              <a:rPr lang="el-GR" altLang="en-US" sz="2000" dirty="0"/>
              <a:t>το βλαβερό.</a:t>
            </a:r>
          </a:p>
          <a:p>
            <a:pPr marL="0" indent="0" eaLnBrk="1" hangingPunct="1">
              <a:buFont typeface="Arial" panose="020B0604020202020204" pitchFamily="34" charset="0"/>
              <a:buNone/>
              <a:defRPr/>
            </a:pPr>
            <a:r>
              <a:rPr lang="el-GR" altLang="en-US" sz="2000" dirty="0"/>
              <a:t>Όλα στα λευκά...Κουνουπίδι και μανιτάρια για σαλάτα, ροδάκινο το λευκό και μπανάνα για φρουτοσαλάτα! </a:t>
            </a:r>
          </a:p>
          <a:p>
            <a:pPr marL="0" indent="0" eaLnBrk="1" hangingPunct="1">
              <a:buFont typeface="Arial" panose="020B0604020202020204" pitchFamily="34" charset="0"/>
              <a:buNone/>
              <a:defRPr/>
            </a:pPr>
            <a:endParaRPr lang="el-GR" altLang="en-US" sz="2000" i="1" dirty="0"/>
          </a:p>
          <a:p>
            <a:pPr eaLnBrk="1" hangingPunct="1">
              <a:defRPr/>
            </a:pPr>
            <a:endParaRPr lang="en-US" altLang="en-US" sz="2000" dirty="0"/>
          </a:p>
          <a:p>
            <a:pPr eaLnBrk="1" hangingPunct="1">
              <a:defRPr/>
            </a:pPr>
            <a:endParaRPr lang="el-GR" altLang="en-US" sz="2000" dirty="0"/>
          </a:p>
        </p:txBody>
      </p:sp>
      <p:sp>
        <p:nvSpPr>
          <p:cNvPr id="17412" name="Content Placeholder 3">
            <a:extLst>
              <a:ext uri="{FF2B5EF4-FFF2-40B4-BE49-F238E27FC236}">
                <a16:creationId xmlns:a16="http://schemas.microsoft.com/office/drawing/2014/main" id="{91A2F381-A814-F948-8752-3B8A7E4A611A}"/>
              </a:ext>
            </a:extLst>
          </p:cNvPr>
          <p:cNvSpPr txBox="1">
            <a:spLocks/>
          </p:cNvSpPr>
          <p:nvPr/>
        </p:nvSpPr>
        <p:spPr bwMode="auto">
          <a:xfrm>
            <a:off x="4725988" y="3044825"/>
            <a:ext cx="7183437" cy="25193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defRPr/>
            </a:pPr>
            <a:r>
              <a:rPr lang="en-US" sz="2400" dirty="0">
                <a:latin typeface="+mn-lt"/>
              </a:rPr>
              <a:t>Ή</a:t>
            </a:r>
            <a:r>
              <a:rPr lang="el-GR" sz="2400" dirty="0" err="1">
                <a:latin typeface="+mn-lt"/>
              </a:rPr>
              <a:t>ξερες</a:t>
            </a:r>
            <a:r>
              <a:rPr lang="el-GR" sz="2400" dirty="0">
                <a:latin typeface="+mn-lt"/>
              </a:rPr>
              <a:t> </a:t>
            </a:r>
            <a:r>
              <a:rPr lang="el-GR" sz="2400" dirty="0" err="1">
                <a:latin typeface="+mn-lt"/>
              </a:rPr>
              <a:t>ότι…Το</a:t>
            </a:r>
            <a:r>
              <a:rPr lang="el-GR" sz="2400" dirty="0">
                <a:latin typeface="+mn-lt"/>
              </a:rPr>
              <a:t> λευκό χρώμα στα φρούτα και λαχανικά οφείλεται σε μια ομάδα ουσιών που λέγονται </a:t>
            </a:r>
            <a:r>
              <a:rPr lang="el-GR" sz="2400" dirty="0" err="1">
                <a:latin typeface="+mn-lt"/>
              </a:rPr>
              <a:t>ανθοξανθίνες</a:t>
            </a:r>
            <a:r>
              <a:rPr lang="el-GR" sz="2400" dirty="0">
                <a:latin typeface="+mn-lt"/>
              </a:rPr>
              <a:t>;</a:t>
            </a:r>
            <a:endParaRPr lang="en-US" sz="2400" dirty="0">
              <a:latin typeface="+mn-lt"/>
            </a:endParaRPr>
          </a:p>
          <a:p>
            <a:pPr>
              <a:spcBef>
                <a:spcPct val="20000"/>
              </a:spcBef>
              <a:buFont typeface="Arial" charset="0"/>
              <a:buChar char="•"/>
              <a:defRPr/>
            </a:pPr>
            <a:endParaRPr lang="el-GR" sz="2400" dirty="0">
              <a:latin typeface="+mn-lt"/>
            </a:endParaRPr>
          </a:p>
          <a:p>
            <a:pPr>
              <a:spcBef>
                <a:spcPct val="20000"/>
              </a:spcBef>
              <a:buFont typeface="Arial" charset="0"/>
              <a:buChar char="•"/>
              <a:defRPr/>
            </a:pPr>
            <a:r>
              <a:rPr lang="el-GR" sz="2400" dirty="0">
                <a:latin typeface="+mn-lt"/>
              </a:rPr>
              <a:t>Τα λευκά φρούτα και λαχανικά μπορεί να μας βοηθήσουν:</a:t>
            </a:r>
            <a:endParaRPr lang="el-GR" dirty="0">
              <a:latin typeface="+mn-lt"/>
            </a:endParaRPr>
          </a:p>
          <a:p>
            <a:pPr lvl="1">
              <a:spcBef>
                <a:spcPct val="20000"/>
              </a:spcBef>
              <a:buFont typeface="Zapf Dingbats"/>
              <a:buChar char="✔"/>
              <a:defRPr/>
            </a:pPr>
            <a:r>
              <a:rPr lang="el-GR" sz="2000" b="1" dirty="0">
                <a:latin typeface="+mn-lt"/>
              </a:rPr>
              <a:t>να έχουμε υγιή καρδιά </a:t>
            </a:r>
            <a:endParaRPr lang="en-US" sz="2000" b="1" dirty="0">
              <a:latin typeface="+mn-lt"/>
            </a:endParaRPr>
          </a:p>
          <a:p>
            <a:pPr lvl="1">
              <a:spcBef>
                <a:spcPct val="20000"/>
              </a:spcBef>
              <a:buFont typeface="Zapf Dingbats"/>
              <a:buChar char="✔"/>
              <a:defRPr/>
            </a:pPr>
            <a:r>
              <a:rPr lang="el-GR" sz="2000" b="1" dirty="0">
                <a:latin typeface="+mn-lt"/>
              </a:rPr>
              <a:t>να μειώσουμε τον κίνδυνο για εμφάνιση καρκίνου </a:t>
            </a:r>
          </a:p>
          <a:p>
            <a:pPr lvl="1">
              <a:spcBef>
                <a:spcPct val="20000"/>
              </a:spcBef>
              <a:buFont typeface="Zapf Dingbats"/>
              <a:buChar char="✔"/>
              <a:defRPr/>
            </a:pPr>
            <a:endParaRPr lang="el-GR" sz="2000" b="1" dirty="0">
              <a:latin typeface="+mn-lt"/>
            </a:endParaRPr>
          </a:p>
          <a:p>
            <a:pPr>
              <a:spcBef>
                <a:spcPct val="20000"/>
              </a:spcBef>
              <a:buFont typeface="Arial" charset="0"/>
              <a:buChar char="•"/>
              <a:defRPr/>
            </a:pPr>
            <a:endParaRPr lang="en-US" sz="2400" dirty="0">
              <a:latin typeface="+mn-lt"/>
            </a:endParaRPr>
          </a:p>
        </p:txBody>
      </p:sp>
      <p:pic>
        <p:nvPicPr>
          <p:cNvPr id="30724" name="Picture 1">
            <a:extLst>
              <a:ext uri="{FF2B5EF4-FFF2-40B4-BE49-F238E27FC236}">
                <a16:creationId xmlns:a16="http://schemas.microsoft.com/office/drawing/2014/main" id="{11A36F14-0820-454B-AC46-122A71D7899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8425" y="0"/>
            <a:ext cx="4710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a:extLst>
              <a:ext uri="{FF2B5EF4-FFF2-40B4-BE49-F238E27FC236}">
                <a16:creationId xmlns:a16="http://schemas.microsoft.com/office/drawing/2014/main" id="{729FC0AE-C321-884B-BCFA-DD5F4F3D603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Content Placeholder 2">
            <a:extLst>
              <a:ext uri="{FF2B5EF4-FFF2-40B4-BE49-F238E27FC236}">
                <a16:creationId xmlns:a16="http://schemas.microsoft.com/office/drawing/2014/main" id="{78D764B4-E549-DF40-8FE7-4224E8C7FD38}"/>
              </a:ext>
            </a:extLst>
          </p:cNvPr>
          <p:cNvSpPr>
            <a:spLocks noGrp="1"/>
          </p:cNvSpPr>
          <p:nvPr>
            <p:ph idx="1"/>
          </p:nvPr>
        </p:nvSpPr>
        <p:spPr>
          <a:xfrm>
            <a:off x="0" y="1700213"/>
            <a:ext cx="12188825" cy="3849687"/>
          </a:xfrm>
        </p:spPr>
        <p:txBody>
          <a:bodyPr/>
          <a:lstStyle/>
          <a:p>
            <a:pPr marL="0" indent="0" algn="ctr">
              <a:buFont typeface="Arial" charset="0"/>
              <a:buNone/>
              <a:defRPr/>
            </a:pPr>
            <a:r>
              <a:rPr lang="el-GR" altLang="en-US" dirty="0"/>
              <a:t>Κι αν αναρωτιέσαι </a:t>
            </a:r>
          </a:p>
          <a:p>
            <a:pPr marL="0" indent="0" algn="ctr">
              <a:buFont typeface="Arial" charset="0"/>
              <a:buNone/>
              <a:defRPr/>
            </a:pPr>
            <a:r>
              <a:rPr lang="el-GR" altLang="en-US" dirty="0">
                <a:solidFill>
                  <a:srgbClr val="FF0000"/>
                </a:solidFill>
              </a:rPr>
              <a:t>π</a:t>
            </a:r>
            <a:r>
              <a:rPr lang="el-GR" altLang="en-US" dirty="0">
                <a:solidFill>
                  <a:schemeClr val="accent1">
                    <a:lumMod val="75000"/>
                  </a:schemeClr>
                </a:solidFill>
              </a:rPr>
              <a:t>ό</a:t>
            </a:r>
            <a:r>
              <a:rPr lang="el-GR" altLang="en-US" dirty="0">
                <a:solidFill>
                  <a:schemeClr val="accent3">
                    <a:lumMod val="75000"/>
                  </a:schemeClr>
                </a:solidFill>
              </a:rPr>
              <a:t>σ</a:t>
            </a:r>
            <a:r>
              <a:rPr lang="el-GR" altLang="en-US" dirty="0">
                <a:solidFill>
                  <a:schemeClr val="accent4">
                    <a:lumMod val="75000"/>
                  </a:schemeClr>
                </a:solidFill>
              </a:rPr>
              <a:t>ο</a:t>
            </a:r>
            <a:r>
              <a:rPr lang="el-GR" altLang="en-US" dirty="0"/>
              <a:t> </a:t>
            </a:r>
            <a:r>
              <a:rPr lang="el-GR" altLang="en-US" dirty="0">
                <a:solidFill>
                  <a:schemeClr val="accent5">
                    <a:lumMod val="75000"/>
                  </a:schemeClr>
                </a:solidFill>
              </a:rPr>
              <a:t>χ</a:t>
            </a:r>
            <a:r>
              <a:rPr lang="el-GR" altLang="en-US" dirty="0">
                <a:solidFill>
                  <a:schemeClr val="accent6">
                    <a:lumMod val="75000"/>
                  </a:schemeClr>
                </a:solidFill>
              </a:rPr>
              <a:t>ρ</a:t>
            </a:r>
            <a:r>
              <a:rPr lang="el-GR" altLang="en-US" dirty="0">
                <a:solidFill>
                  <a:srgbClr val="FF0000"/>
                </a:solidFill>
              </a:rPr>
              <a:t>ώ</a:t>
            </a:r>
            <a:r>
              <a:rPr lang="el-GR" altLang="en-US" dirty="0">
                <a:solidFill>
                  <a:schemeClr val="accent3">
                    <a:lumMod val="50000"/>
                  </a:schemeClr>
                </a:solidFill>
              </a:rPr>
              <a:t>μ</a:t>
            </a:r>
            <a:r>
              <a:rPr lang="el-GR" altLang="en-US" dirty="0">
                <a:solidFill>
                  <a:schemeClr val="accent6">
                    <a:lumMod val="75000"/>
                  </a:schemeClr>
                </a:solidFill>
              </a:rPr>
              <a:t>α</a:t>
            </a:r>
            <a:r>
              <a:rPr lang="el-GR" altLang="en-US" dirty="0"/>
              <a:t> πρέπει να βάζεις </a:t>
            </a:r>
            <a:r>
              <a:rPr lang="el-GR" altLang="en-US" dirty="0">
                <a:solidFill>
                  <a:srgbClr val="C00000"/>
                </a:solidFill>
              </a:rPr>
              <a:t>σ</a:t>
            </a:r>
            <a:r>
              <a:rPr lang="el-GR" altLang="en-US" dirty="0">
                <a:solidFill>
                  <a:srgbClr val="00B050"/>
                </a:solidFill>
              </a:rPr>
              <a:t>τ</a:t>
            </a:r>
            <a:r>
              <a:rPr lang="el-GR" altLang="en-US" dirty="0">
                <a:solidFill>
                  <a:schemeClr val="accent5">
                    <a:lumMod val="75000"/>
                  </a:schemeClr>
                </a:solidFill>
              </a:rPr>
              <a:t>ο</a:t>
            </a:r>
            <a:r>
              <a:rPr lang="el-GR" altLang="en-US" dirty="0"/>
              <a:t> </a:t>
            </a:r>
            <a:r>
              <a:rPr lang="el-GR" altLang="en-US" dirty="0">
                <a:solidFill>
                  <a:schemeClr val="accent4">
                    <a:lumMod val="75000"/>
                  </a:schemeClr>
                </a:solidFill>
              </a:rPr>
              <a:t>π</a:t>
            </a:r>
            <a:r>
              <a:rPr lang="el-GR" altLang="en-US" dirty="0">
                <a:solidFill>
                  <a:schemeClr val="accent6">
                    <a:lumMod val="75000"/>
                  </a:schemeClr>
                </a:solidFill>
              </a:rPr>
              <a:t>ι</a:t>
            </a:r>
            <a:r>
              <a:rPr lang="el-GR" altLang="en-US" dirty="0">
                <a:solidFill>
                  <a:schemeClr val="accent5">
                    <a:lumMod val="75000"/>
                  </a:schemeClr>
                </a:solidFill>
              </a:rPr>
              <a:t>ά</a:t>
            </a:r>
            <a:r>
              <a:rPr lang="el-GR" altLang="en-US" dirty="0">
                <a:solidFill>
                  <a:srgbClr val="00B050"/>
                </a:solidFill>
              </a:rPr>
              <a:t>τ</a:t>
            </a:r>
            <a:r>
              <a:rPr lang="el-GR" altLang="en-US" dirty="0">
                <a:solidFill>
                  <a:srgbClr val="FF0000"/>
                </a:solidFill>
              </a:rPr>
              <a:t>ο</a:t>
            </a:r>
            <a:r>
              <a:rPr lang="el-GR" altLang="en-US" dirty="0"/>
              <a:t> σου…</a:t>
            </a:r>
            <a:endParaRPr lang="en-US" altLang="en-US" dirty="0"/>
          </a:p>
        </p:txBody>
      </p:sp>
      <p:pic>
        <p:nvPicPr>
          <p:cNvPr id="31747" name="Picture 1">
            <a:extLst>
              <a:ext uri="{FF2B5EF4-FFF2-40B4-BE49-F238E27FC236}">
                <a16:creationId xmlns:a16="http://schemas.microsoft.com/office/drawing/2014/main" id="{FE00066B-B8B5-5D44-B2E1-2D4D97DF3C3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1663" y="2936875"/>
            <a:ext cx="4906962"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48F5D146-66C6-F946-A1FD-91591E811335}"/>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a:extLst>
              <a:ext uri="{FF2B5EF4-FFF2-40B4-BE49-F238E27FC236}">
                <a16:creationId xmlns:a16="http://schemas.microsoft.com/office/drawing/2014/main" id="{68CB63D9-A2C2-7F4B-9D3E-3137CF71EA0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E52863E5-6094-8546-8BC5-F210EB7151E3}"/>
              </a:ext>
            </a:extLst>
          </p:cNvPr>
          <p:cNvSpPr>
            <a:spLocks noGrp="1"/>
          </p:cNvSpPr>
          <p:nvPr>
            <p:ph type="title"/>
          </p:nvPr>
        </p:nvSpPr>
        <p:spPr>
          <a:xfrm>
            <a:off x="3573463" y="476250"/>
            <a:ext cx="8615362" cy="1143000"/>
          </a:xfrm>
        </p:spPr>
        <p:txBody>
          <a:bodyPr/>
          <a:lstStyle/>
          <a:p>
            <a:pPr algn="l">
              <a:defRPr/>
            </a:pPr>
            <a:r>
              <a:rPr lang="el-GR" altLang="en-US" sz="2800" b="1" dirty="0">
                <a:latin typeface="+mn-lt"/>
              </a:rPr>
              <a:t>Π</a:t>
            </a:r>
            <a:r>
              <a:rPr lang="en-US" altLang="en-US" sz="2800" b="1" dirty="0">
                <a:latin typeface="+mn-lt"/>
              </a:rPr>
              <a:t>ό</a:t>
            </a:r>
            <a:r>
              <a:rPr lang="el-GR" altLang="en-US" sz="2800" b="1" dirty="0">
                <a:latin typeface="+mn-lt"/>
              </a:rPr>
              <a:t>ση ποσότητα είναι 1 μερίδα φρούτων; </a:t>
            </a:r>
            <a:endParaRPr lang="en-US" altLang="en-US" sz="2800" b="1" dirty="0">
              <a:latin typeface="+mn-lt"/>
            </a:endParaRPr>
          </a:p>
        </p:txBody>
      </p:sp>
      <p:sp>
        <p:nvSpPr>
          <p:cNvPr id="3" name="Content Placeholder 2">
            <a:extLst>
              <a:ext uri="{FF2B5EF4-FFF2-40B4-BE49-F238E27FC236}">
                <a16:creationId xmlns:a16="http://schemas.microsoft.com/office/drawing/2014/main" id="{9B2C3F79-13CD-864D-9B1D-16A032735A9E}"/>
              </a:ext>
            </a:extLst>
          </p:cNvPr>
          <p:cNvSpPr>
            <a:spLocks noGrp="1"/>
          </p:cNvSpPr>
          <p:nvPr>
            <p:ph idx="1"/>
          </p:nvPr>
        </p:nvSpPr>
        <p:spPr>
          <a:xfrm>
            <a:off x="4205288" y="1495425"/>
            <a:ext cx="7983537" cy="4525963"/>
          </a:xfrm>
        </p:spPr>
        <p:txBody>
          <a:bodyPr/>
          <a:lstStyle/>
          <a:p>
            <a:pPr marL="0" indent="0">
              <a:buFont typeface="Arial" panose="020B0604020202020204" pitchFamily="34" charset="0"/>
              <a:buNone/>
              <a:defRPr/>
            </a:pPr>
            <a:r>
              <a:rPr lang="el-GR" sz="2400" dirty="0"/>
              <a:t>1 μερίδα φρούτων είναι 1 από τα παρακάτω: </a:t>
            </a:r>
          </a:p>
          <a:p>
            <a:pPr>
              <a:defRPr/>
            </a:pPr>
            <a:r>
              <a:rPr lang="el-GR" sz="2400" dirty="0"/>
              <a:t>1 μέτριο μέγεθος φρούτου (πχ. 1 μέτριο μήλο, πορτοκάλι, αχλάδι)</a:t>
            </a:r>
          </a:p>
          <a:p>
            <a:pPr>
              <a:defRPr/>
            </a:pPr>
            <a:r>
              <a:rPr lang="el-GR" sz="2400" dirty="0"/>
              <a:t>2 μικρά φρούτα (πχ. μανταρίνια, ακτινίδια)</a:t>
            </a:r>
          </a:p>
          <a:p>
            <a:pPr>
              <a:defRPr/>
            </a:pPr>
            <a:r>
              <a:rPr lang="el-GR" sz="2400" dirty="0"/>
              <a:t>Περίπου 8 φράουλες</a:t>
            </a:r>
          </a:p>
          <a:p>
            <a:pPr>
              <a:defRPr/>
            </a:pPr>
            <a:r>
              <a:rPr lang="el-GR" sz="2400" dirty="0"/>
              <a:t>Περίπου 15 κεράσια</a:t>
            </a:r>
          </a:p>
          <a:p>
            <a:pPr>
              <a:defRPr/>
            </a:pPr>
            <a:r>
              <a:rPr lang="el-GR" sz="2400" dirty="0"/>
              <a:t>Περίπου 30 ρώγες σταφύλι </a:t>
            </a:r>
          </a:p>
          <a:p>
            <a:pPr>
              <a:defRPr/>
            </a:pPr>
            <a:r>
              <a:rPr lang="el-GR" sz="2400" dirty="0"/>
              <a:t>1 φέτα καρπούζι ή πεπόνι</a:t>
            </a:r>
          </a:p>
          <a:p>
            <a:pPr>
              <a:defRPr/>
            </a:pPr>
            <a:r>
              <a:rPr lang="el-GR" sz="2400" dirty="0"/>
              <a:t>4 αποξηραμένα φρούτα (πχ. βερίκοκα, δαμάσκηνα) </a:t>
            </a:r>
          </a:p>
          <a:p>
            <a:pPr>
              <a:defRPr/>
            </a:pPr>
            <a:r>
              <a:rPr lang="el-GR" sz="2400" dirty="0"/>
              <a:t>1 ½ κουταλιά της σούπας σταφίδες</a:t>
            </a:r>
          </a:p>
          <a:p>
            <a:pPr>
              <a:defRPr/>
            </a:pPr>
            <a:r>
              <a:rPr lang="el-GR" sz="2400" dirty="0"/>
              <a:t>½ ποτήρι φυσικό χυμό </a:t>
            </a:r>
          </a:p>
        </p:txBody>
      </p:sp>
      <p:pic>
        <p:nvPicPr>
          <p:cNvPr id="32772" name="Picture 1">
            <a:extLst>
              <a:ext uri="{FF2B5EF4-FFF2-40B4-BE49-F238E27FC236}">
                <a16:creationId xmlns:a16="http://schemas.microsoft.com/office/drawing/2014/main" id="{8D25A93A-5E95-7F4C-9E7F-2F5DBA0C16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038" y="2205038"/>
            <a:ext cx="403225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CAD372D5-1862-8F4E-AA66-3685E9A2B1D7}"/>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a:extLst>
              <a:ext uri="{FF2B5EF4-FFF2-40B4-BE49-F238E27FC236}">
                <a16:creationId xmlns:a16="http://schemas.microsoft.com/office/drawing/2014/main" id="{084F3B5D-CF49-F44D-8A93-B0753060903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4">
            <a:extLst>
              <a:ext uri="{FF2B5EF4-FFF2-40B4-BE49-F238E27FC236}">
                <a16:creationId xmlns:a16="http://schemas.microsoft.com/office/drawing/2014/main" id="{28E6EAB3-412A-AA42-953A-062A9502694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2925" y="427038"/>
            <a:ext cx="200977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933BF7A-5341-A341-931C-364AE62AAD7E}"/>
              </a:ext>
            </a:extLst>
          </p:cNvPr>
          <p:cNvSpPr>
            <a:spLocks noGrp="1"/>
          </p:cNvSpPr>
          <p:nvPr>
            <p:ph type="title"/>
          </p:nvPr>
        </p:nvSpPr>
        <p:spPr>
          <a:xfrm>
            <a:off x="2638425" y="1670050"/>
            <a:ext cx="8942388" cy="1143000"/>
          </a:xfrm>
        </p:spPr>
        <p:txBody>
          <a:bodyPr/>
          <a:lstStyle/>
          <a:p>
            <a:pPr algn="l">
              <a:defRPr/>
            </a:pPr>
            <a:r>
              <a:rPr lang="el-GR" altLang="en-US" sz="2800" b="1" dirty="0">
                <a:latin typeface="+mn-lt"/>
              </a:rPr>
              <a:t>Π</a:t>
            </a:r>
            <a:r>
              <a:rPr lang="en-US" altLang="en-US" sz="2800" b="1" dirty="0">
                <a:latin typeface="+mn-lt"/>
              </a:rPr>
              <a:t>ό</a:t>
            </a:r>
            <a:r>
              <a:rPr lang="el-GR" altLang="en-US" sz="2800" b="1" dirty="0">
                <a:latin typeface="+mn-lt"/>
              </a:rPr>
              <a:t>ση ποσότητα είναι 1 μερίδα λαχανικών; </a:t>
            </a:r>
            <a:endParaRPr lang="en-US" altLang="en-US" sz="2800" b="1" dirty="0">
              <a:latin typeface="+mn-lt"/>
            </a:endParaRPr>
          </a:p>
        </p:txBody>
      </p:sp>
      <p:sp>
        <p:nvSpPr>
          <p:cNvPr id="3" name="Content Placeholder 2">
            <a:extLst>
              <a:ext uri="{FF2B5EF4-FFF2-40B4-BE49-F238E27FC236}">
                <a16:creationId xmlns:a16="http://schemas.microsoft.com/office/drawing/2014/main" id="{B3E94456-B364-FC47-B941-22ABF614312E}"/>
              </a:ext>
            </a:extLst>
          </p:cNvPr>
          <p:cNvSpPr>
            <a:spLocks noGrp="1"/>
          </p:cNvSpPr>
          <p:nvPr>
            <p:ph idx="1"/>
          </p:nvPr>
        </p:nvSpPr>
        <p:spPr>
          <a:xfrm>
            <a:off x="5589588" y="2781300"/>
            <a:ext cx="6600825" cy="4525963"/>
          </a:xfrm>
        </p:spPr>
        <p:txBody>
          <a:bodyPr/>
          <a:lstStyle/>
          <a:p>
            <a:pPr marL="0" indent="0">
              <a:buFont typeface="Arial" panose="020B0604020202020204" pitchFamily="34" charset="0"/>
              <a:buNone/>
              <a:defRPr/>
            </a:pPr>
            <a:r>
              <a:rPr lang="el-GR" sz="2400" dirty="0"/>
              <a:t>1 μερίδα λαχανικών είναι 1 από τα παρακάτω: </a:t>
            </a:r>
          </a:p>
          <a:p>
            <a:pPr>
              <a:defRPr/>
            </a:pPr>
            <a:r>
              <a:rPr lang="el-GR" sz="2400" dirty="0"/>
              <a:t>1 φλιτζάνι βρασμένα ή ψιλοκομμένα ωμά λαχανικά</a:t>
            </a:r>
          </a:p>
          <a:p>
            <a:pPr>
              <a:defRPr/>
            </a:pPr>
            <a:r>
              <a:rPr lang="el-GR" sz="2400" dirty="0"/>
              <a:t>2 φλιτζάνια ωμά πράσινα φυλλώδη λαχανικά (πχ. μαρούλι, ρόκα)</a:t>
            </a:r>
          </a:p>
          <a:p>
            <a:pPr>
              <a:defRPr/>
            </a:pPr>
            <a:r>
              <a:rPr lang="el-GR" sz="2400" dirty="0"/>
              <a:t>1 μέτριο αγγούρι </a:t>
            </a:r>
          </a:p>
          <a:p>
            <a:pPr>
              <a:defRPr/>
            </a:pPr>
            <a:r>
              <a:rPr lang="el-GR" sz="2400" dirty="0"/>
              <a:t>2 μέτρια καρότα</a:t>
            </a:r>
          </a:p>
          <a:p>
            <a:pPr>
              <a:defRPr/>
            </a:pPr>
            <a:r>
              <a:rPr lang="el-GR" sz="2400" dirty="0"/>
              <a:t>1 μεγάλη ντομάτα </a:t>
            </a:r>
          </a:p>
          <a:p>
            <a:pPr marL="0" indent="0">
              <a:buFont typeface="Arial" panose="020B0604020202020204" pitchFamily="34" charset="0"/>
              <a:buNone/>
              <a:defRPr/>
            </a:pPr>
            <a:endParaRPr lang="el-GR" sz="2400" dirty="0"/>
          </a:p>
        </p:txBody>
      </p:sp>
      <p:pic>
        <p:nvPicPr>
          <p:cNvPr id="33797" name="Picture 1">
            <a:extLst>
              <a:ext uri="{FF2B5EF4-FFF2-40B4-BE49-F238E27FC236}">
                <a16:creationId xmlns:a16="http://schemas.microsoft.com/office/drawing/2014/main" id="{1BD7BC60-9900-8844-890B-2233EAAC7D2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77325" y="1052513"/>
            <a:ext cx="215741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a:extLst>
              <a:ext uri="{FF2B5EF4-FFF2-40B4-BE49-F238E27FC236}">
                <a16:creationId xmlns:a16="http://schemas.microsoft.com/office/drawing/2014/main" id="{E5CE228C-4591-A14E-AF8F-0815A518177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500" y="2565400"/>
            <a:ext cx="52879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a:extLst>
              <a:ext uri="{FF2B5EF4-FFF2-40B4-BE49-F238E27FC236}">
                <a16:creationId xmlns:a16="http://schemas.microsoft.com/office/drawing/2014/main" id="{DE5064B1-E71C-9547-869D-A8256136F4A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0500" y="644525"/>
            <a:ext cx="2957513"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a:extLst>
              <a:ext uri="{FF2B5EF4-FFF2-40B4-BE49-F238E27FC236}">
                <a16:creationId xmlns:a16="http://schemas.microsoft.com/office/drawing/2014/main" id="{C7DE799C-9C5B-3F46-9C8A-66DA16C79A55}"/>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5C81FA41-F3CB-D048-8EB1-505930B01D6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3">
            <a:extLst>
              <a:ext uri="{FF2B5EF4-FFF2-40B4-BE49-F238E27FC236}">
                <a16:creationId xmlns:a16="http://schemas.microsoft.com/office/drawing/2014/main" id="{87A898AB-9713-C146-AEDB-293872AE131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4100" y="333375"/>
            <a:ext cx="7319963"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Τίτλος 1">
            <a:extLst>
              <a:ext uri="{FF2B5EF4-FFF2-40B4-BE49-F238E27FC236}">
                <a16:creationId xmlns:a16="http://schemas.microsoft.com/office/drawing/2014/main" id="{97C7F939-8BA1-5E4E-8788-0F9D061B6FFD}"/>
              </a:ext>
            </a:extLst>
          </p:cNvPr>
          <p:cNvSpPr>
            <a:spLocks noGrp="1"/>
          </p:cNvSpPr>
          <p:nvPr>
            <p:ph type="title"/>
          </p:nvPr>
        </p:nvSpPr>
        <p:spPr>
          <a:xfrm>
            <a:off x="190500" y="1773238"/>
            <a:ext cx="8615363" cy="1143000"/>
          </a:xfrm>
        </p:spPr>
        <p:txBody>
          <a:bodyPr/>
          <a:lstStyle/>
          <a:p>
            <a:pPr algn="l" eaLnBrk="1" hangingPunct="1">
              <a:defRPr/>
            </a:pPr>
            <a:r>
              <a:rPr lang="el-GR" sz="2800" b="1" dirty="0">
                <a:latin typeface="+mn-lt"/>
              </a:rPr>
              <a:t>ΤΟ ΟΥΡΑΝΙΟ ΤΟΞΟ ΤΗΣ ΔΙΑΤΡΟΦΗΣ</a:t>
            </a:r>
          </a:p>
        </p:txBody>
      </p:sp>
      <p:sp>
        <p:nvSpPr>
          <p:cNvPr id="15364" name="Θέση περιεχομένου 2">
            <a:extLst>
              <a:ext uri="{FF2B5EF4-FFF2-40B4-BE49-F238E27FC236}">
                <a16:creationId xmlns:a16="http://schemas.microsoft.com/office/drawing/2014/main" id="{AC2A5F66-7078-CF49-8E88-DA2E45F5C458}"/>
              </a:ext>
            </a:extLst>
          </p:cNvPr>
          <p:cNvSpPr>
            <a:spLocks noGrp="1"/>
          </p:cNvSpPr>
          <p:nvPr>
            <p:ph idx="1"/>
          </p:nvPr>
        </p:nvSpPr>
        <p:spPr>
          <a:xfrm>
            <a:off x="173038" y="2997200"/>
            <a:ext cx="6151562" cy="2592388"/>
          </a:xfrm>
        </p:spPr>
        <p:txBody>
          <a:bodyPr/>
          <a:lstStyle/>
          <a:p>
            <a:pPr eaLnBrk="1" hangingPunct="1"/>
            <a:r>
              <a:rPr lang="el-GR" altLang="en-US" sz="2400"/>
              <a:t>Το ουράνιο τόξο της διατροφής αποτελείται από </a:t>
            </a:r>
            <a:r>
              <a:rPr lang="el-GR" altLang="en-US" sz="2400" b="1"/>
              <a:t>2 σημαντικές ομάδες τροφίμων</a:t>
            </a:r>
            <a:r>
              <a:rPr lang="el-GR" altLang="en-US" sz="2400"/>
              <a:t>: τα φρούτα και τα λαχανικά.</a:t>
            </a:r>
          </a:p>
          <a:p>
            <a:pPr eaLnBrk="1" hangingPunct="1"/>
            <a:endParaRPr lang="el-GR" altLang="en-US" sz="2400"/>
          </a:p>
          <a:p>
            <a:pPr eaLnBrk="1" hangingPunct="1"/>
            <a:r>
              <a:rPr lang="el-GR" altLang="en-US" sz="2400"/>
              <a:t>Το ουράνιο τόξο της διατροφής είναι γεμάτο χρώματα και κρύβει πολλούς θησαυρούς για το σώμα μας και την υγεία μας. </a:t>
            </a:r>
          </a:p>
        </p:txBody>
      </p:sp>
      <p:sp>
        <p:nvSpPr>
          <p:cNvPr id="3078" name="TextBox 4">
            <a:extLst>
              <a:ext uri="{FF2B5EF4-FFF2-40B4-BE49-F238E27FC236}">
                <a16:creationId xmlns:a16="http://schemas.microsoft.com/office/drawing/2014/main" id="{0BF54089-DAA0-6543-BC86-B2CD572AB436}"/>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a:extLst>
              <a:ext uri="{FF2B5EF4-FFF2-40B4-BE49-F238E27FC236}">
                <a16:creationId xmlns:a16="http://schemas.microsoft.com/office/drawing/2014/main" id="{AB93BFC1-B124-AF43-AC4E-87488138E4C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EAEB9543-AC91-8B4D-861B-A6F76189EE8A}"/>
              </a:ext>
            </a:extLst>
          </p:cNvPr>
          <p:cNvSpPr>
            <a:spLocks noGrp="1"/>
          </p:cNvSpPr>
          <p:nvPr>
            <p:ph type="title"/>
          </p:nvPr>
        </p:nvSpPr>
        <p:spPr>
          <a:xfrm>
            <a:off x="3502025" y="115888"/>
            <a:ext cx="5184775" cy="1143000"/>
          </a:xfrm>
        </p:spPr>
        <p:txBody>
          <a:bodyPr/>
          <a:lstStyle/>
          <a:p>
            <a:pPr algn="l">
              <a:defRPr/>
            </a:pPr>
            <a:r>
              <a:rPr lang="el-GR" altLang="en-US" sz="2800" b="1" dirty="0">
                <a:latin typeface="+mn-lt"/>
              </a:rPr>
              <a:t>Μην ξεχνάς λοιπόν…</a:t>
            </a:r>
            <a:endParaRPr lang="en-US" altLang="en-US" sz="2800" b="1" dirty="0">
              <a:latin typeface="+mn-lt"/>
            </a:endParaRPr>
          </a:p>
        </p:txBody>
      </p:sp>
      <p:sp>
        <p:nvSpPr>
          <p:cNvPr id="34819" name="Content Placeholder 2">
            <a:extLst>
              <a:ext uri="{FF2B5EF4-FFF2-40B4-BE49-F238E27FC236}">
                <a16:creationId xmlns:a16="http://schemas.microsoft.com/office/drawing/2014/main" id="{1752EA59-1A4B-2242-851C-4EF04870D27F}"/>
              </a:ext>
            </a:extLst>
          </p:cNvPr>
          <p:cNvSpPr>
            <a:spLocks noGrp="1"/>
          </p:cNvSpPr>
          <p:nvPr>
            <p:ph idx="1"/>
          </p:nvPr>
        </p:nvSpPr>
        <p:spPr>
          <a:xfrm>
            <a:off x="5494338" y="1412875"/>
            <a:ext cx="6694487" cy="2884488"/>
          </a:xfrm>
        </p:spPr>
        <p:txBody>
          <a:bodyPr/>
          <a:lstStyle/>
          <a:p>
            <a:r>
              <a:rPr lang="el-GR" altLang="en-US" sz="2400"/>
              <a:t>Να τρως καθημερινά </a:t>
            </a:r>
            <a:r>
              <a:rPr lang="el-GR" altLang="en-US" sz="2400" b="1"/>
              <a:t>5 μερίδες </a:t>
            </a:r>
            <a:r>
              <a:rPr lang="el-GR" altLang="en-US" sz="2400"/>
              <a:t>φρούτων και λαχανικών</a:t>
            </a:r>
          </a:p>
          <a:p>
            <a:r>
              <a:rPr lang="el-GR" altLang="en-US" sz="2400"/>
              <a:t>Να βάζεις όλα τα χρώματα του ουράνιου τόξου στο πιάτο σου για να έχει το σώμα σου όλα τα απαραίτητα συστατικά για να μεγαλώσεις, να παίξεις και να μάθεις. </a:t>
            </a:r>
            <a:endParaRPr lang="en-US" altLang="en-US" sz="2400"/>
          </a:p>
        </p:txBody>
      </p:sp>
      <p:sp>
        <p:nvSpPr>
          <p:cNvPr id="5" name="TextBox 4">
            <a:extLst>
              <a:ext uri="{FF2B5EF4-FFF2-40B4-BE49-F238E27FC236}">
                <a16:creationId xmlns:a16="http://schemas.microsoft.com/office/drawing/2014/main" id="{43F9A4C5-313C-264F-9EE9-78E74F882FF7}"/>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pic>
        <p:nvPicPr>
          <p:cNvPr id="34821" name="Picture 1">
            <a:extLst>
              <a:ext uri="{FF2B5EF4-FFF2-40B4-BE49-F238E27FC236}">
                <a16:creationId xmlns:a16="http://schemas.microsoft.com/office/drawing/2014/main" id="{8762514E-600C-F549-857F-C8A5AC53FBC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0425" y="3748088"/>
            <a:ext cx="4402138"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a:extLst>
              <a:ext uri="{FF2B5EF4-FFF2-40B4-BE49-F238E27FC236}">
                <a16:creationId xmlns:a16="http://schemas.microsoft.com/office/drawing/2014/main" id="{96DAAA38-4992-554B-AD76-1E04A6434C1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7475" y="2208213"/>
            <a:ext cx="5376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20BC25E8-CF9D-3842-B807-752356246740}"/>
              </a:ext>
            </a:extLst>
          </p:cNvPr>
          <p:cNvSpPr>
            <a:spLocks noGrp="1"/>
          </p:cNvSpPr>
          <p:nvPr>
            <p:ph type="title"/>
          </p:nvPr>
        </p:nvSpPr>
        <p:spPr>
          <a:xfrm>
            <a:off x="925375" y="2983047"/>
            <a:ext cx="2389187" cy="1143000"/>
          </a:xfrm>
        </p:spPr>
        <p:txBody>
          <a:bodyPr/>
          <a:lstStyle/>
          <a:p>
            <a:pPr algn="l">
              <a:defRPr/>
            </a:pPr>
            <a:r>
              <a:rPr lang="el-GR" altLang="en-US" sz="1600" b="1" dirty="0">
                <a:latin typeface="+mn-lt"/>
              </a:rPr>
              <a:t>Πηγές</a:t>
            </a:r>
            <a:endParaRPr lang="en-US" altLang="en-US" sz="1600" b="1" dirty="0">
              <a:latin typeface="+mn-lt"/>
            </a:endParaRPr>
          </a:p>
        </p:txBody>
      </p:sp>
      <p:sp>
        <p:nvSpPr>
          <p:cNvPr id="35843" name="Content Placeholder 2">
            <a:extLst>
              <a:ext uri="{FF2B5EF4-FFF2-40B4-BE49-F238E27FC236}">
                <a16:creationId xmlns:a16="http://schemas.microsoft.com/office/drawing/2014/main" id="{D9D5728C-7EC4-594E-8345-66B959526000}"/>
              </a:ext>
            </a:extLst>
          </p:cNvPr>
          <p:cNvSpPr>
            <a:spLocks noGrp="1"/>
          </p:cNvSpPr>
          <p:nvPr>
            <p:ph idx="1"/>
          </p:nvPr>
        </p:nvSpPr>
        <p:spPr>
          <a:xfrm>
            <a:off x="826397" y="3845427"/>
            <a:ext cx="10971213" cy="4525963"/>
          </a:xfrm>
        </p:spPr>
        <p:txBody>
          <a:bodyPr/>
          <a:lstStyle/>
          <a:p>
            <a:r>
              <a:rPr lang="el-GR" altLang="en-US" sz="1200"/>
              <a:t>Ινστιτούτο Προληπτικής, Περιβαλλοντικής και Εργασιακής Ιατρικής, Prolepsis (2014). </a:t>
            </a:r>
            <a:r>
              <a:rPr lang="el-GR" altLang="en-US" sz="1200" i="1"/>
              <a:t>Εθνικός Διατροφικός Οδηγός για βρέφη, παιδιά και εφήβους. </a:t>
            </a:r>
            <a:r>
              <a:rPr lang="el-GR" altLang="en-US" sz="1200"/>
              <a:t>Αθήνα: Δημοσιογραφικός Οργανισμός Λαμπράκη</a:t>
            </a:r>
            <a:r>
              <a:rPr lang="en-US" altLang="en-US" sz="1200"/>
              <a:t> </a:t>
            </a:r>
          </a:p>
          <a:p>
            <a:endParaRPr lang="en-US" altLang="en-US" sz="1200"/>
          </a:p>
          <a:p>
            <a:r>
              <a:rPr lang="en-US" altLang="en-US" sz="1200"/>
              <a:t>Eat a rainbow. Nutrition Australia. </a:t>
            </a:r>
            <a:r>
              <a:rPr lang="el-GR" altLang="en-US" sz="1200"/>
              <a:t>Διαθέσιμο σε </a:t>
            </a:r>
            <a:r>
              <a:rPr lang="en-US" altLang="en-US" sz="1200">
                <a:hlinkClick r:id="rId2"/>
              </a:rPr>
              <a:t>http://www.nutritionaustralia.org/national/resource/eat-rainbow</a:t>
            </a:r>
            <a:endParaRPr lang="en-US" altLang="en-US" sz="1200"/>
          </a:p>
          <a:p>
            <a:endParaRPr lang="en-US" altLang="en-US" sz="1200"/>
          </a:p>
          <a:p>
            <a:r>
              <a:rPr lang="en-US" altLang="en-US" sz="1200"/>
              <a:t>Macdiarmid JI. Seasonality and dietary requirements: will eating seasonal food contribute to health and environmental sustainability? </a:t>
            </a:r>
            <a:r>
              <a:rPr lang="en-US" altLang="en-US" sz="1200" i="1"/>
              <a:t>Proceedings of the Nutrition Society</a:t>
            </a:r>
            <a:r>
              <a:rPr lang="en-US" altLang="en-US" sz="1200"/>
              <a:t>. 2014;73(3):368-375</a:t>
            </a:r>
          </a:p>
          <a:p>
            <a:endParaRPr lang="en-US" altLang="en-US" sz="1200"/>
          </a:p>
          <a:p>
            <a:r>
              <a:rPr lang="en-US" altLang="en-US" sz="1200"/>
              <a:t>Slavin JL, Lloyd B. Health benefits of fruits and vegetables. </a:t>
            </a:r>
            <a:r>
              <a:rPr lang="en-US" altLang="en-US" sz="1200" i="1"/>
              <a:t>Adv Nutr</a:t>
            </a:r>
            <a:r>
              <a:rPr lang="en-US" altLang="en-US" sz="1200"/>
              <a:t>. 2012;3(4):506–516</a:t>
            </a:r>
          </a:p>
        </p:txBody>
      </p:sp>
      <p:pic>
        <p:nvPicPr>
          <p:cNvPr id="2" name="Picture 2" descr="A screenshot of a cell phone&#10;&#10;Description generated with very high confidence">
            <a:extLst>
              <a:ext uri="{FF2B5EF4-FFF2-40B4-BE49-F238E27FC236}">
                <a16:creationId xmlns:a16="http://schemas.microsoft.com/office/drawing/2014/main" id="{EBFA9322-3433-4953-A107-1BB75B8C4096}"/>
              </a:ext>
            </a:extLst>
          </p:cNvPr>
          <p:cNvPicPr>
            <a:picLocks noChangeAspect="1"/>
          </p:cNvPicPr>
          <p:nvPr/>
        </p:nvPicPr>
        <p:blipFill>
          <a:blip r:embed="rId3"/>
          <a:stretch>
            <a:fillRect/>
          </a:stretch>
        </p:blipFill>
        <p:spPr>
          <a:xfrm>
            <a:off x="874207" y="-440520"/>
            <a:ext cx="10377362" cy="73654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a:extLst>
              <a:ext uri="{FF2B5EF4-FFF2-40B4-BE49-F238E27FC236}">
                <a16:creationId xmlns:a16="http://schemas.microsoft.com/office/drawing/2014/main" id="{8D5B9D2A-2289-B24D-B9FE-610CBEB45D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8">
            <a:extLst>
              <a:ext uri="{FF2B5EF4-FFF2-40B4-BE49-F238E27FC236}">
                <a16:creationId xmlns:a16="http://schemas.microsoft.com/office/drawing/2014/main" id="{3AB00341-7D48-F943-934F-202B1A81A26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0225" y="4210050"/>
            <a:ext cx="24701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a:extLst>
              <a:ext uri="{FF2B5EF4-FFF2-40B4-BE49-F238E27FC236}">
                <a16:creationId xmlns:a16="http://schemas.microsoft.com/office/drawing/2014/main" id="{BF440363-1BAC-2F4D-975C-0945BAF73FF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99013" y="431800"/>
            <a:ext cx="21177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a:extLst>
              <a:ext uri="{FF2B5EF4-FFF2-40B4-BE49-F238E27FC236}">
                <a16:creationId xmlns:a16="http://schemas.microsoft.com/office/drawing/2014/main" id="{F4B11D56-7FCB-A049-BB15-FFE3ADA2100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54988" y="3605213"/>
            <a:ext cx="38782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 name="CustomShape 2">
            <a:extLst>
              <a:ext uri="{FF2B5EF4-FFF2-40B4-BE49-F238E27FC236}">
                <a16:creationId xmlns:a16="http://schemas.microsoft.com/office/drawing/2014/main" id="{C5B5C50F-4425-884E-8866-7DA30F6A736E}"/>
              </a:ext>
            </a:extLst>
          </p:cNvPr>
          <p:cNvSpPr/>
          <p:nvPr/>
        </p:nvSpPr>
        <p:spPr>
          <a:xfrm>
            <a:off x="4937125" y="3063875"/>
            <a:ext cx="3217863" cy="760413"/>
          </a:xfrm>
          <a:prstGeom prst="roundRect">
            <a:avLst>
              <a:gd name="adj" fmla="val 16667"/>
            </a:avLst>
          </a:prstGeom>
          <a:ln/>
        </p:spPr>
        <p:style>
          <a:lnRef idx="3">
            <a:schemeClr val="lt1"/>
          </a:lnRef>
          <a:fillRef idx="1">
            <a:schemeClr val="accent6"/>
          </a:fillRef>
          <a:effectRef idx="1">
            <a:schemeClr val="accent6"/>
          </a:effectRef>
          <a:fontRef idx="minor">
            <a:schemeClr val="lt1"/>
          </a:fontRef>
        </p:style>
        <p:txBody>
          <a:bodyPr lIns="90000" tIns="45000" rIns="90000" bIns="45000" anchor="ctr"/>
          <a:lstStyle/>
          <a:p>
            <a:pPr marL="457200" indent="-457200">
              <a:buFont typeface="Wingdings" pitchFamily="2" charset="2"/>
              <a:buChar char="ü"/>
              <a:defRPr/>
            </a:pPr>
            <a:r>
              <a:rPr lang="en-US" sz="2800" dirty="0" err="1"/>
              <a:t>Βιτ</a:t>
            </a:r>
            <a:r>
              <a:rPr lang="en-US" sz="2800" dirty="0"/>
              <a:t>α</a:t>
            </a:r>
            <a:r>
              <a:rPr lang="en-US" sz="2800" dirty="0" err="1"/>
              <a:t>μίνες</a:t>
            </a:r>
            <a:endParaRPr lang="en-US" sz="2800" dirty="0"/>
          </a:p>
        </p:txBody>
      </p:sp>
      <p:sp>
        <p:nvSpPr>
          <p:cNvPr id="302" name="CustomShape 4">
            <a:extLst>
              <a:ext uri="{FF2B5EF4-FFF2-40B4-BE49-F238E27FC236}">
                <a16:creationId xmlns:a16="http://schemas.microsoft.com/office/drawing/2014/main" id="{47105EDC-AEB3-5D45-8AB5-BAC7952E0945}"/>
              </a:ext>
            </a:extLst>
          </p:cNvPr>
          <p:cNvSpPr/>
          <p:nvPr/>
        </p:nvSpPr>
        <p:spPr>
          <a:xfrm>
            <a:off x="4937125" y="4119563"/>
            <a:ext cx="3217863" cy="760412"/>
          </a:xfrm>
          <a:prstGeom prst="roundRect">
            <a:avLst>
              <a:gd name="adj" fmla="val 16667"/>
            </a:avLst>
          </a:prstGeom>
          <a:ln/>
        </p:spPr>
        <p:style>
          <a:lnRef idx="3">
            <a:schemeClr val="lt1"/>
          </a:lnRef>
          <a:fillRef idx="1">
            <a:schemeClr val="accent6"/>
          </a:fillRef>
          <a:effectRef idx="1">
            <a:schemeClr val="accent6"/>
          </a:effectRef>
          <a:fontRef idx="minor">
            <a:schemeClr val="lt1"/>
          </a:fontRef>
        </p:style>
        <p:txBody>
          <a:bodyPr lIns="90000" tIns="45000" rIns="90000" bIns="45000" anchor="ctr"/>
          <a:lstStyle/>
          <a:p>
            <a:pPr marL="457200" indent="-457200">
              <a:buFont typeface="Wingdings" pitchFamily="2" charset="2"/>
              <a:buChar char="ü"/>
              <a:defRPr/>
            </a:pPr>
            <a:r>
              <a:rPr lang="en-US" sz="2800" dirty="0" err="1"/>
              <a:t>Υδ</a:t>
            </a:r>
            <a:r>
              <a:rPr lang="en-US" sz="2800" dirty="0"/>
              <a:t>α</a:t>
            </a:r>
            <a:r>
              <a:rPr lang="en-US" sz="2800" dirty="0" err="1"/>
              <a:t>τάνθρ</a:t>
            </a:r>
            <a:r>
              <a:rPr lang="en-US" sz="2800" dirty="0"/>
              <a:t>α</a:t>
            </a:r>
            <a:r>
              <a:rPr lang="en-US" sz="2800" dirty="0" err="1"/>
              <a:t>κες</a:t>
            </a:r>
            <a:endParaRPr lang="en-US" sz="2800" dirty="0"/>
          </a:p>
        </p:txBody>
      </p:sp>
      <p:sp>
        <p:nvSpPr>
          <p:cNvPr id="304" name="CustomShape 5">
            <a:extLst>
              <a:ext uri="{FF2B5EF4-FFF2-40B4-BE49-F238E27FC236}">
                <a16:creationId xmlns:a16="http://schemas.microsoft.com/office/drawing/2014/main" id="{2BEC27AE-B3E6-0945-9286-B25A1014EBB0}"/>
              </a:ext>
            </a:extLst>
          </p:cNvPr>
          <p:cNvSpPr/>
          <p:nvPr/>
        </p:nvSpPr>
        <p:spPr>
          <a:xfrm>
            <a:off x="4937125" y="5126038"/>
            <a:ext cx="3217863" cy="760412"/>
          </a:xfrm>
          <a:prstGeom prst="roundRect">
            <a:avLst>
              <a:gd name="adj" fmla="val 16667"/>
            </a:avLst>
          </a:prstGeom>
          <a:ln/>
        </p:spPr>
        <p:style>
          <a:lnRef idx="3">
            <a:schemeClr val="lt1"/>
          </a:lnRef>
          <a:fillRef idx="1">
            <a:schemeClr val="accent6"/>
          </a:fillRef>
          <a:effectRef idx="1">
            <a:schemeClr val="accent6"/>
          </a:effectRef>
          <a:fontRef idx="minor">
            <a:schemeClr val="lt1"/>
          </a:fontRef>
        </p:style>
        <p:txBody>
          <a:bodyPr lIns="90000" tIns="45000" rIns="90000" bIns="45000" anchor="ctr"/>
          <a:lstStyle/>
          <a:p>
            <a:pPr marL="457200" indent="-457200">
              <a:buFont typeface="Wingdings" pitchFamily="2" charset="2"/>
              <a:buChar char="ü"/>
              <a:defRPr/>
            </a:pPr>
            <a:r>
              <a:rPr lang="en-US" sz="2800" dirty="0" err="1"/>
              <a:t>Νερό</a:t>
            </a:r>
            <a:endParaRPr lang="en-US" sz="2800" dirty="0"/>
          </a:p>
        </p:txBody>
      </p:sp>
      <p:sp>
        <p:nvSpPr>
          <p:cNvPr id="2" name="Rectangle 1">
            <a:extLst>
              <a:ext uri="{FF2B5EF4-FFF2-40B4-BE49-F238E27FC236}">
                <a16:creationId xmlns:a16="http://schemas.microsoft.com/office/drawing/2014/main" id="{153118BF-084B-1744-BC49-CBADEC45A5DC}"/>
              </a:ext>
            </a:extLst>
          </p:cNvPr>
          <p:cNvSpPr/>
          <p:nvPr/>
        </p:nvSpPr>
        <p:spPr>
          <a:xfrm>
            <a:off x="549275" y="3573463"/>
            <a:ext cx="2974975" cy="1816100"/>
          </a:xfrm>
          <a:prstGeom prst="rect">
            <a:avLst/>
          </a:prstGeom>
        </p:spPr>
        <p:txBody>
          <a:bodyPr>
            <a:spAutoFit/>
          </a:bodyPr>
          <a:lstStyle/>
          <a:p>
            <a:pPr>
              <a:defRPr/>
            </a:pPr>
            <a:r>
              <a:rPr lang="el-GR" sz="2800" b="1" dirty="0">
                <a:latin typeface="+mn-lt"/>
                <a:cs typeface="+mn-cs"/>
              </a:rPr>
              <a:t>Ποια συστατικά υπάρχουν σε μεγάλη ποσότητα </a:t>
            </a:r>
            <a:r>
              <a:rPr lang="en-US" sz="2800" b="1" dirty="0" err="1">
                <a:latin typeface="+mn-lt"/>
                <a:cs typeface="+mn-cs"/>
              </a:rPr>
              <a:t>στ</a:t>
            </a:r>
            <a:r>
              <a:rPr lang="en-US" sz="2800" b="1" dirty="0">
                <a:latin typeface="+mn-lt"/>
                <a:cs typeface="+mn-cs"/>
              </a:rPr>
              <a:t>α </a:t>
            </a:r>
            <a:r>
              <a:rPr lang="en-US" sz="2800" b="1" dirty="0" err="1">
                <a:latin typeface="+mn-lt"/>
                <a:cs typeface="+mn-cs"/>
              </a:rPr>
              <a:t>φρούτ</a:t>
            </a:r>
            <a:r>
              <a:rPr lang="en-US" sz="2800" b="1" dirty="0">
                <a:latin typeface="+mn-lt"/>
                <a:cs typeface="+mn-cs"/>
              </a:rPr>
              <a:t>α; </a:t>
            </a:r>
          </a:p>
        </p:txBody>
      </p:sp>
      <p:pic>
        <p:nvPicPr>
          <p:cNvPr id="16393" name="Picture 13">
            <a:extLst>
              <a:ext uri="{FF2B5EF4-FFF2-40B4-BE49-F238E27FC236}">
                <a16:creationId xmlns:a16="http://schemas.microsoft.com/office/drawing/2014/main" id="{D98C7AE3-B682-4E4C-836C-FCC3F3266AA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51750" y="423863"/>
            <a:ext cx="4537075"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4">
            <a:extLst>
              <a:ext uri="{FF2B5EF4-FFF2-40B4-BE49-F238E27FC236}">
                <a16:creationId xmlns:a16="http://schemas.microsoft.com/office/drawing/2014/main" id="{41861BDD-B0B2-C841-8656-0CDA6E3966B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1150" y="1838325"/>
            <a:ext cx="32131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a:extLst>
              <a:ext uri="{FF2B5EF4-FFF2-40B4-BE49-F238E27FC236}">
                <a16:creationId xmlns:a16="http://schemas.microsoft.com/office/drawing/2014/main" id="{5B3CB425-DEEA-3D41-9F0B-07ECB063A9E2}"/>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transition spd="slow"/>
  <p:timing>
    <p:tnLst>
      <p:par>
        <p:cTn id="1" dur="indefinite" restart="never" nodeType="tmRoot">
          <p:childTnLst>
            <p:seq>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a:extLst>
              <a:ext uri="{FF2B5EF4-FFF2-40B4-BE49-F238E27FC236}">
                <a16:creationId xmlns:a16="http://schemas.microsoft.com/office/drawing/2014/main" id="{3FCEF6BF-D77A-6347-AED9-6868224DB2F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1">
            <a:extLst>
              <a:ext uri="{FF2B5EF4-FFF2-40B4-BE49-F238E27FC236}">
                <a16:creationId xmlns:a16="http://schemas.microsoft.com/office/drawing/2014/main" id="{41F06072-C81F-C54F-8600-A3060BB85444}"/>
              </a:ext>
            </a:extLst>
          </p:cNvPr>
          <p:cNvPicPr>
            <a:picLocks noChangeAspect="1"/>
          </p:cNvPicPr>
          <p:nvPr/>
        </p:nvPicPr>
        <p:blipFill>
          <a:blip r:embed="rId3" cstate="screen">
            <a:extLst>
              <a:ext uri="{28A0092B-C50C-407E-A947-70E740481C1C}">
                <a14:useLocalDpi xmlns:a14="http://schemas.microsoft.com/office/drawing/2010/main"/>
              </a:ext>
            </a:extLst>
          </a:blip>
          <a:srcRect r="-28030"/>
          <a:stretch>
            <a:fillRect/>
          </a:stretch>
        </p:blipFill>
        <p:spPr bwMode="auto">
          <a:xfrm>
            <a:off x="6094413" y="396875"/>
            <a:ext cx="779462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 name="TextShape 1">
            <a:extLst>
              <a:ext uri="{FF2B5EF4-FFF2-40B4-BE49-F238E27FC236}">
                <a16:creationId xmlns:a16="http://schemas.microsoft.com/office/drawing/2014/main" id="{7DA43F54-8F3F-9F49-9BCC-1BEFB0FD619E}"/>
              </a:ext>
            </a:extLst>
          </p:cNvPr>
          <p:cNvSpPr txBox="1"/>
          <p:nvPr/>
        </p:nvSpPr>
        <p:spPr>
          <a:xfrm>
            <a:off x="527050" y="1773238"/>
            <a:ext cx="4730750" cy="1211262"/>
          </a:xfrm>
          <a:prstGeom prst="rect">
            <a:avLst/>
          </a:prstGeom>
          <a:noFill/>
          <a:ln>
            <a:noFill/>
          </a:ln>
        </p:spPr>
        <p:txBody>
          <a:bodyPr anchor="ctr"/>
          <a:lstStyle/>
          <a:p>
            <a:pPr>
              <a:lnSpc>
                <a:spcPct val="90000"/>
              </a:lnSpc>
              <a:defRPr/>
            </a:pPr>
            <a:r>
              <a:rPr lang="el-GR" sz="2800" b="1" dirty="0">
                <a:latin typeface="+mn-lt"/>
                <a:cs typeface="+mn-cs"/>
              </a:rPr>
              <a:t>Γιατί είναι σημαντικά τα φρούτα για την υγεία μας; </a:t>
            </a:r>
          </a:p>
        </p:txBody>
      </p:sp>
      <p:sp>
        <p:nvSpPr>
          <p:cNvPr id="2" name="TextShape 2">
            <a:extLst>
              <a:ext uri="{FF2B5EF4-FFF2-40B4-BE49-F238E27FC236}">
                <a16:creationId xmlns:a16="http://schemas.microsoft.com/office/drawing/2014/main" id="{A652BEFF-66ED-7848-B260-047678A43D63}"/>
              </a:ext>
            </a:extLst>
          </p:cNvPr>
          <p:cNvSpPr txBox="1">
            <a:spLocks noChangeArrowheads="1"/>
          </p:cNvSpPr>
          <p:nvPr/>
        </p:nvSpPr>
        <p:spPr bwMode="auto">
          <a:xfrm>
            <a:off x="527050" y="3141663"/>
            <a:ext cx="599916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nSpc>
                <a:spcPct val="150000"/>
              </a:lnSpc>
              <a:defRPr/>
            </a:pPr>
            <a:r>
              <a:rPr lang="el-GR" altLang="en-US" sz="2400" dirty="0">
                <a:latin typeface="+mn-lt"/>
              </a:rPr>
              <a:t>Τα φρούτα μας βοηθάνε να έχουμε:</a:t>
            </a:r>
          </a:p>
          <a:p>
            <a:pPr>
              <a:lnSpc>
                <a:spcPct val="150000"/>
              </a:lnSpc>
              <a:buFont typeface="Arial" panose="020B0604020202020204" pitchFamily="34" charset="0"/>
              <a:buChar char="•"/>
              <a:defRPr/>
            </a:pPr>
            <a:r>
              <a:rPr lang="el-GR" altLang="en-US" sz="2400" dirty="0">
                <a:latin typeface="+mn-lt"/>
              </a:rPr>
              <a:t>Εν</a:t>
            </a:r>
            <a:r>
              <a:rPr lang="en-US" altLang="en-US" sz="2400" dirty="0" err="1">
                <a:latin typeface="+mn-lt"/>
              </a:rPr>
              <a:t>έ</a:t>
            </a:r>
            <a:r>
              <a:rPr lang="el-GR" altLang="en-US" sz="2400" dirty="0" err="1">
                <a:latin typeface="+mn-lt"/>
              </a:rPr>
              <a:t>ργεια</a:t>
            </a:r>
            <a:endParaRPr lang="el-GR" altLang="en-US" sz="2400" dirty="0">
              <a:latin typeface="+mn-lt"/>
            </a:endParaRPr>
          </a:p>
          <a:p>
            <a:pPr>
              <a:lnSpc>
                <a:spcPct val="150000"/>
              </a:lnSpc>
              <a:buFont typeface="Arial" panose="020B0604020202020204" pitchFamily="34" charset="0"/>
              <a:buChar char="•"/>
              <a:defRPr/>
            </a:pPr>
            <a:r>
              <a:rPr lang="el-GR" altLang="en-US" sz="2400" dirty="0">
                <a:latin typeface="+mn-lt"/>
              </a:rPr>
              <a:t>Ισχυρό ανοσοποιητικό σύστημα</a:t>
            </a:r>
          </a:p>
          <a:p>
            <a:pPr>
              <a:lnSpc>
                <a:spcPct val="150000"/>
              </a:lnSpc>
              <a:buFont typeface="Arial" panose="020B0604020202020204" pitchFamily="34" charset="0"/>
              <a:buChar char="•"/>
              <a:defRPr/>
            </a:pPr>
            <a:r>
              <a:rPr lang="el-GR" altLang="en-US" sz="2400" dirty="0">
                <a:latin typeface="+mn-lt"/>
              </a:rPr>
              <a:t>Καλή λειτουργία του εντέρου</a:t>
            </a:r>
            <a:endParaRPr lang="en-US" altLang="en-US" sz="2400" dirty="0">
              <a:latin typeface="+mn-lt"/>
            </a:endParaRPr>
          </a:p>
          <a:p>
            <a:pPr>
              <a:lnSpc>
                <a:spcPct val="150000"/>
              </a:lnSpc>
              <a:buFont typeface="Arial" panose="020B0604020202020204" pitchFamily="34" charset="0"/>
              <a:buChar char="•"/>
              <a:defRPr/>
            </a:pPr>
            <a:r>
              <a:rPr lang="en-US" altLang="en-US" sz="2400" dirty="0" err="1"/>
              <a:t>Ωρ</a:t>
            </a:r>
            <a:r>
              <a:rPr lang="en-US" altLang="en-US" sz="2400" dirty="0"/>
              <a:t>α</a:t>
            </a:r>
            <a:r>
              <a:rPr lang="en-US" altLang="en-US" sz="2400" dirty="0" err="1"/>
              <a:t>ί</a:t>
            </a:r>
            <a:r>
              <a:rPr lang="en-US" altLang="en-US" sz="2400" dirty="0"/>
              <a:t>α </a:t>
            </a:r>
            <a:r>
              <a:rPr lang="en-US" altLang="en-US" sz="2400" dirty="0" err="1"/>
              <a:t>μ</a:t>
            </a:r>
            <a:r>
              <a:rPr lang="en-US" altLang="en-US" sz="2400" dirty="0"/>
              <a:t>α</a:t>
            </a:r>
            <a:r>
              <a:rPr lang="en-US" altLang="en-US" sz="2400" dirty="0" err="1"/>
              <a:t>λλιά</a:t>
            </a:r>
            <a:r>
              <a:rPr lang="en-US" altLang="en-US" sz="2400" dirty="0"/>
              <a:t> </a:t>
            </a:r>
            <a:r>
              <a:rPr lang="en-US" altLang="en-US" sz="2400" dirty="0" err="1"/>
              <a:t>κ</a:t>
            </a:r>
            <a:r>
              <a:rPr lang="en-US" altLang="en-US" sz="2400" dirty="0"/>
              <a:t>α</a:t>
            </a:r>
            <a:r>
              <a:rPr lang="en-US" altLang="en-US" sz="2400" dirty="0" err="1"/>
              <a:t>ι</a:t>
            </a:r>
            <a:r>
              <a:rPr lang="en-US" altLang="en-US" sz="2400" dirty="0"/>
              <a:t> </a:t>
            </a:r>
            <a:r>
              <a:rPr lang="en-US" altLang="en-US" sz="2400" dirty="0" err="1"/>
              <a:t>δέρμ</a:t>
            </a:r>
            <a:r>
              <a:rPr lang="el-GR" altLang="en-US" sz="2400" dirty="0"/>
              <a:t>α</a:t>
            </a:r>
          </a:p>
          <a:p>
            <a:pPr>
              <a:lnSpc>
                <a:spcPct val="150000"/>
              </a:lnSpc>
              <a:buFont typeface="Arial" panose="020B0604020202020204" pitchFamily="34" charset="0"/>
              <a:buChar char="•"/>
              <a:defRPr/>
            </a:pPr>
            <a:endParaRPr lang="en-US" altLang="en-US" sz="2400" dirty="0">
              <a:latin typeface="+mn-lt"/>
            </a:endParaRPr>
          </a:p>
        </p:txBody>
      </p:sp>
      <p:sp>
        <p:nvSpPr>
          <p:cNvPr id="7" name="TextBox 4">
            <a:extLst>
              <a:ext uri="{FF2B5EF4-FFF2-40B4-BE49-F238E27FC236}">
                <a16:creationId xmlns:a16="http://schemas.microsoft.com/office/drawing/2014/main" id="{0692F8BE-920A-7E4A-9598-A971093BB167}"/>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a:extLst>
              <a:ext uri="{FF2B5EF4-FFF2-40B4-BE49-F238E27FC236}">
                <a16:creationId xmlns:a16="http://schemas.microsoft.com/office/drawing/2014/main" id="{80C6F371-D6A8-D94A-9D96-B06E5574366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 name="TextShape 1">
            <a:extLst>
              <a:ext uri="{FF2B5EF4-FFF2-40B4-BE49-F238E27FC236}">
                <a16:creationId xmlns:a16="http://schemas.microsoft.com/office/drawing/2014/main" id="{726C7B54-C82C-4843-BDD7-1534D57FD8DC}"/>
              </a:ext>
            </a:extLst>
          </p:cNvPr>
          <p:cNvSpPr txBox="1"/>
          <p:nvPr/>
        </p:nvSpPr>
        <p:spPr>
          <a:xfrm>
            <a:off x="1806575" y="646113"/>
            <a:ext cx="10356850" cy="1082675"/>
          </a:xfrm>
          <a:prstGeom prst="rect">
            <a:avLst/>
          </a:prstGeom>
          <a:noFill/>
          <a:ln>
            <a:noFill/>
          </a:ln>
        </p:spPr>
        <p:txBody>
          <a:bodyPr anchor="ctr"/>
          <a:lstStyle/>
          <a:p>
            <a:pPr algn="ctr">
              <a:lnSpc>
                <a:spcPct val="90000"/>
              </a:lnSpc>
              <a:defRPr/>
            </a:pPr>
            <a:r>
              <a:rPr lang="el-GR" sz="2800" b="1" dirty="0">
                <a:latin typeface="+mn-lt"/>
                <a:cs typeface="+mn-cs"/>
              </a:rPr>
              <a:t>Από όλα τα φρούτα, ποια είναι τα καλύτερα;</a:t>
            </a:r>
          </a:p>
        </p:txBody>
      </p:sp>
      <p:sp>
        <p:nvSpPr>
          <p:cNvPr id="320" name="CustomShape 2">
            <a:extLst>
              <a:ext uri="{FF2B5EF4-FFF2-40B4-BE49-F238E27FC236}">
                <a16:creationId xmlns:a16="http://schemas.microsoft.com/office/drawing/2014/main" id="{E722BC51-B983-4441-B5F2-26434354DEF2}"/>
              </a:ext>
            </a:extLst>
          </p:cNvPr>
          <p:cNvSpPr/>
          <p:nvPr/>
        </p:nvSpPr>
        <p:spPr>
          <a:xfrm>
            <a:off x="6742113" y="2562225"/>
            <a:ext cx="5268912" cy="2743200"/>
          </a:xfrm>
          <a:prstGeom prst="cloudCallout">
            <a:avLst>
              <a:gd name="adj1" fmla="val -52166"/>
              <a:gd name="adj2" fmla="val -78500"/>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defRPr/>
            </a:pPr>
            <a:r>
              <a:rPr lang="en-US" sz="2800" spc="-1" dirty="0" err="1">
                <a:solidFill>
                  <a:srgbClr val="FFFFFF"/>
                </a:solidFill>
                <a:latin typeface="Comic Sans MS"/>
              </a:rPr>
              <a:t>Το</a:t>
            </a:r>
            <a:r>
              <a:rPr lang="en-US" sz="2800" spc="-1" dirty="0">
                <a:solidFill>
                  <a:srgbClr val="FFFFFF"/>
                </a:solidFill>
                <a:latin typeface="Comic Sans MS"/>
              </a:rPr>
              <a:t> </a:t>
            </a:r>
            <a:r>
              <a:rPr lang="en-US" sz="2800" spc="-1" dirty="0" err="1">
                <a:solidFill>
                  <a:srgbClr val="FFFFFF"/>
                </a:solidFill>
                <a:latin typeface="Comic Sans MS"/>
              </a:rPr>
              <a:t>μυστικό</a:t>
            </a:r>
            <a:r>
              <a:rPr lang="en-US" sz="2800" spc="-1" dirty="0">
                <a:solidFill>
                  <a:srgbClr val="FFFFFF"/>
                </a:solidFill>
                <a:latin typeface="Comic Sans MS"/>
              </a:rPr>
              <a:t> </a:t>
            </a:r>
            <a:r>
              <a:rPr lang="en-US" sz="2800" spc="-1" dirty="0" err="1">
                <a:solidFill>
                  <a:srgbClr val="FFFFFF"/>
                </a:solidFill>
                <a:latin typeface="Comic Sans MS"/>
              </a:rPr>
              <a:t>είν</a:t>
            </a:r>
            <a:r>
              <a:rPr lang="en-US" sz="2800" spc="-1" dirty="0">
                <a:solidFill>
                  <a:srgbClr val="FFFFFF"/>
                </a:solidFill>
                <a:latin typeface="Comic Sans MS"/>
              </a:rPr>
              <a:t>α</a:t>
            </a:r>
            <a:r>
              <a:rPr lang="en-US" sz="2800" spc="-1" dirty="0" err="1">
                <a:solidFill>
                  <a:srgbClr val="FFFFFF"/>
                </a:solidFill>
                <a:latin typeface="Comic Sans MS"/>
              </a:rPr>
              <a:t>ι</a:t>
            </a:r>
            <a:r>
              <a:rPr lang="en-US" sz="2800" spc="-1" dirty="0">
                <a:solidFill>
                  <a:srgbClr val="FFFFFF"/>
                </a:solidFill>
                <a:latin typeface="Comic Sans MS"/>
              </a:rPr>
              <a:t> </a:t>
            </a:r>
            <a:r>
              <a:rPr lang="en-US" sz="2800" spc="-1" dirty="0" err="1">
                <a:solidFill>
                  <a:srgbClr val="FFFFFF"/>
                </a:solidFill>
                <a:latin typeface="Comic Sans MS"/>
              </a:rPr>
              <a:t>ν</a:t>
            </a:r>
            <a:r>
              <a:rPr lang="en-US" sz="2800" spc="-1" dirty="0">
                <a:solidFill>
                  <a:srgbClr val="FFFFFF"/>
                </a:solidFill>
                <a:latin typeface="Comic Sans MS"/>
              </a:rPr>
              <a:t>α </a:t>
            </a:r>
            <a:r>
              <a:rPr lang="en-US" sz="2800" spc="-1" dirty="0" err="1">
                <a:solidFill>
                  <a:srgbClr val="FFFFFF"/>
                </a:solidFill>
                <a:latin typeface="Comic Sans MS"/>
              </a:rPr>
              <a:t>έχεις</a:t>
            </a:r>
            <a:r>
              <a:rPr lang="en-US" sz="2800" spc="-1" dirty="0">
                <a:solidFill>
                  <a:srgbClr val="FFFFFF"/>
                </a:solidFill>
                <a:latin typeface="Comic Sans MS"/>
              </a:rPr>
              <a:t> π</a:t>
            </a:r>
            <a:r>
              <a:rPr lang="en-US" sz="2800" spc="-1" dirty="0" err="1">
                <a:solidFill>
                  <a:srgbClr val="FFFFFF"/>
                </a:solidFill>
                <a:latin typeface="Comic Sans MS"/>
              </a:rPr>
              <a:t>οικιλί</a:t>
            </a:r>
            <a:r>
              <a:rPr lang="en-US" sz="2800" spc="-1" dirty="0">
                <a:solidFill>
                  <a:srgbClr val="FFFFFF"/>
                </a:solidFill>
                <a:latin typeface="Comic Sans MS"/>
              </a:rPr>
              <a:t>α! </a:t>
            </a:r>
            <a:endParaRPr lang="en-US" sz="2800" spc="-1" dirty="0">
              <a:latin typeface="Arial"/>
            </a:endParaRPr>
          </a:p>
        </p:txBody>
      </p:sp>
      <p:sp>
        <p:nvSpPr>
          <p:cNvPr id="321" name="CustomShape 3">
            <a:extLst>
              <a:ext uri="{FF2B5EF4-FFF2-40B4-BE49-F238E27FC236}">
                <a16:creationId xmlns:a16="http://schemas.microsoft.com/office/drawing/2014/main" id="{45983E8D-74AD-7342-B8E8-8E8051D73CCA}"/>
              </a:ext>
            </a:extLst>
          </p:cNvPr>
          <p:cNvSpPr/>
          <p:nvPr/>
        </p:nvSpPr>
        <p:spPr>
          <a:xfrm>
            <a:off x="658813" y="1728788"/>
            <a:ext cx="6227762" cy="4437062"/>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defRPr/>
            </a:pPr>
            <a:r>
              <a:rPr lang="en-US" sz="2400" dirty="0" err="1"/>
              <a:t>Κ</a:t>
            </a:r>
            <a:r>
              <a:rPr lang="en-US" sz="2400" dirty="0"/>
              <a:t>α</a:t>
            </a:r>
            <a:r>
              <a:rPr lang="en-US" sz="2400" dirty="0" err="1"/>
              <a:t>ι</a:t>
            </a:r>
            <a:r>
              <a:rPr lang="en-US" sz="2400" dirty="0"/>
              <a:t> </a:t>
            </a:r>
            <a:r>
              <a:rPr lang="en-US" sz="2400" dirty="0" err="1"/>
              <a:t>ν</a:t>
            </a:r>
            <a:r>
              <a:rPr lang="en-US" sz="2400" dirty="0"/>
              <a:t>α </a:t>
            </a:r>
            <a:r>
              <a:rPr lang="en-US" sz="2400" dirty="0" err="1"/>
              <a:t>θυμάσ</a:t>
            </a:r>
            <a:r>
              <a:rPr lang="en-US" sz="2400" dirty="0"/>
              <a:t>α</a:t>
            </a:r>
            <a:r>
              <a:rPr lang="en-US" sz="2400" dirty="0" err="1"/>
              <a:t>ι</a:t>
            </a:r>
            <a:r>
              <a:rPr lang="en-US" sz="2400" dirty="0"/>
              <a:t> </a:t>
            </a:r>
            <a:r>
              <a:rPr lang="en-US" sz="2400" dirty="0" err="1"/>
              <a:t>ότι</a:t>
            </a:r>
            <a:r>
              <a:rPr lang="en-US" sz="2400" dirty="0"/>
              <a:t> π</a:t>
            </a:r>
            <a:r>
              <a:rPr lang="en-US" sz="2400" dirty="0" err="1"/>
              <a:t>άντ</a:t>
            </a:r>
            <a:r>
              <a:rPr lang="en-US" sz="2400" dirty="0"/>
              <a:t>α </a:t>
            </a:r>
            <a:r>
              <a:rPr lang="en-US" sz="2400" dirty="0" err="1"/>
              <a:t>είν</a:t>
            </a:r>
            <a:r>
              <a:rPr lang="en-US" sz="2400" dirty="0"/>
              <a:t>α</a:t>
            </a:r>
            <a:r>
              <a:rPr lang="en-US" sz="2400" dirty="0" err="1"/>
              <a:t>ι</a:t>
            </a:r>
            <a:r>
              <a:rPr lang="en-US" sz="2400" dirty="0"/>
              <a:t> </a:t>
            </a:r>
            <a:r>
              <a:rPr lang="en-US" sz="2400" dirty="0" err="1"/>
              <a:t>κ</a:t>
            </a:r>
            <a:r>
              <a:rPr lang="en-US" sz="2400" dirty="0"/>
              <a:t>α</a:t>
            </a:r>
            <a:r>
              <a:rPr lang="en-US" sz="2400" dirty="0" err="1"/>
              <a:t>λύτερ</a:t>
            </a:r>
            <a:r>
              <a:rPr lang="en-US" sz="2400" dirty="0"/>
              <a:t>α </a:t>
            </a:r>
            <a:r>
              <a:rPr lang="en-US" sz="2400" dirty="0" err="1"/>
              <a:t>ν</a:t>
            </a:r>
            <a:r>
              <a:rPr lang="en-US" sz="2400" dirty="0"/>
              <a:t>α π</a:t>
            </a:r>
            <a:r>
              <a:rPr lang="en-US" sz="2400" dirty="0" err="1"/>
              <a:t>ροτιμάς</a:t>
            </a:r>
            <a:r>
              <a:rPr lang="el-GR" sz="2400" dirty="0"/>
              <a:t>…</a:t>
            </a:r>
            <a:r>
              <a:rPr lang="en-US" sz="2400" dirty="0"/>
              <a:t> </a:t>
            </a:r>
          </a:p>
          <a:p>
            <a:pPr>
              <a:defRPr/>
            </a:pPr>
            <a:endParaRPr lang="el-GR" sz="2400" dirty="0"/>
          </a:p>
          <a:p>
            <a:pPr>
              <a:defRPr/>
            </a:pPr>
            <a:r>
              <a:rPr lang="en-US" sz="2400" dirty="0" err="1"/>
              <a:t>Φρέσκ</a:t>
            </a:r>
            <a:r>
              <a:rPr lang="en-US" sz="2400" dirty="0"/>
              <a:t>α </a:t>
            </a:r>
            <a:r>
              <a:rPr lang="en-US" sz="2400" dirty="0" err="1"/>
              <a:t>φρούτ</a:t>
            </a:r>
            <a:r>
              <a:rPr lang="en-US" sz="2400" dirty="0"/>
              <a:t>α</a:t>
            </a:r>
          </a:p>
          <a:p>
            <a:pPr>
              <a:defRPr/>
            </a:pPr>
            <a:r>
              <a:rPr lang="en-US" sz="2400" dirty="0" err="1"/>
              <a:t>της</a:t>
            </a:r>
            <a:r>
              <a:rPr lang="en-US" sz="2400" dirty="0"/>
              <a:t> </a:t>
            </a:r>
            <a:r>
              <a:rPr lang="en-US" sz="2400" dirty="0" err="1"/>
              <a:t>κάθε</a:t>
            </a:r>
            <a:r>
              <a:rPr lang="en-US" sz="2400" dirty="0"/>
              <a:t> </a:t>
            </a:r>
            <a:r>
              <a:rPr lang="en-US" sz="2400" dirty="0" err="1"/>
              <a:t>ε</a:t>
            </a:r>
            <a:r>
              <a:rPr lang="en-US" sz="2400" dirty="0"/>
              <a:t>π</a:t>
            </a:r>
            <a:r>
              <a:rPr lang="en-US" sz="2400" dirty="0" err="1"/>
              <a:t>οχής</a:t>
            </a:r>
            <a:r>
              <a:rPr lang="en-US" sz="2400" dirty="0"/>
              <a:t> </a:t>
            </a:r>
            <a:r>
              <a:rPr lang="en-US" sz="2400" dirty="0" err="1"/>
              <a:t>σε</a:t>
            </a:r>
            <a:r>
              <a:rPr lang="en-US" sz="2400" dirty="0"/>
              <a:t> </a:t>
            </a:r>
            <a:r>
              <a:rPr lang="en-US" sz="2400" dirty="0" err="1"/>
              <a:t>σχέση</a:t>
            </a:r>
            <a:r>
              <a:rPr lang="en-US" sz="2400" dirty="0"/>
              <a:t> </a:t>
            </a:r>
            <a:r>
              <a:rPr lang="en-US" sz="2400" dirty="0" err="1"/>
              <a:t>με</a:t>
            </a:r>
            <a:r>
              <a:rPr lang="en-US" sz="2400" dirty="0"/>
              <a:t> </a:t>
            </a:r>
            <a:r>
              <a:rPr lang="en-US" sz="2400" dirty="0" err="1"/>
              <a:t>τους</a:t>
            </a:r>
            <a:r>
              <a:rPr lang="en-US" sz="2400" dirty="0"/>
              <a:t> </a:t>
            </a:r>
            <a:r>
              <a:rPr lang="en-US" sz="2400" dirty="0" err="1"/>
              <a:t>χυμούς</a:t>
            </a:r>
            <a:r>
              <a:rPr lang="en-US" sz="2400" dirty="0"/>
              <a:t> </a:t>
            </a:r>
            <a:r>
              <a:rPr lang="en-US" sz="2400" dirty="0" err="1"/>
              <a:t>κ</a:t>
            </a:r>
            <a:r>
              <a:rPr lang="en-US" sz="2400" dirty="0"/>
              <a:t>α</a:t>
            </a:r>
            <a:r>
              <a:rPr lang="en-US" sz="2400" dirty="0" err="1"/>
              <a:t>ι</a:t>
            </a:r>
            <a:r>
              <a:rPr lang="en-US" sz="2400" dirty="0"/>
              <a:t> </a:t>
            </a:r>
            <a:r>
              <a:rPr lang="en-US" sz="2400" dirty="0" err="1"/>
              <a:t>τις</a:t>
            </a:r>
            <a:r>
              <a:rPr lang="en-US" sz="2400" dirty="0"/>
              <a:t> </a:t>
            </a:r>
            <a:r>
              <a:rPr lang="en-US" sz="2400" dirty="0" err="1"/>
              <a:t>κομ</a:t>
            </a:r>
            <a:r>
              <a:rPr lang="en-US" sz="2400" dirty="0"/>
              <a:t>π</a:t>
            </a:r>
            <a:r>
              <a:rPr lang="en-US" sz="2400" dirty="0" err="1"/>
              <a:t>όστες</a:t>
            </a:r>
            <a:r>
              <a:rPr lang="en-US" sz="2400" dirty="0"/>
              <a:t>! </a:t>
            </a:r>
          </a:p>
        </p:txBody>
      </p:sp>
      <p:sp>
        <p:nvSpPr>
          <p:cNvPr id="7" name="TextBox 4">
            <a:extLst>
              <a:ext uri="{FF2B5EF4-FFF2-40B4-BE49-F238E27FC236}">
                <a16:creationId xmlns:a16="http://schemas.microsoft.com/office/drawing/2014/main" id="{F7FA04D0-C88F-6A41-B395-E00E3E9ECDCC}"/>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transition spd="slow"/>
  <p:timing>
    <p:tnLst>
      <p:par>
        <p:cTn id="1" dur="indefinite" restart="never" nodeType="tmRoot">
          <p:childTnLst>
            <p:seq>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a:extLst>
              <a:ext uri="{FF2B5EF4-FFF2-40B4-BE49-F238E27FC236}">
                <a16:creationId xmlns:a16="http://schemas.microsoft.com/office/drawing/2014/main" id="{74F19A71-40C3-F444-9A0E-079ACD77B8F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1">
            <a:extLst>
              <a:ext uri="{FF2B5EF4-FFF2-40B4-BE49-F238E27FC236}">
                <a16:creationId xmlns:a16="http://schemas.microsoft.com/office/drawing/2014/main" id="{25EFC957-8F3F-EC4F-9DF3-9B586A313A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86575" y="384175"/>
            <a:ext cx="530225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 name="CustomShape 4">
            <a:extLst>
              <a:ext uri="{FF2B5EF4-FFF2-40B4-BE49-F238E27FC236}">
                <a16:creationId xmlns:a16="http://schemas.microsoft.com/office/drawing/2014/main" id="{01B4D1CA-E085-8244-8EBB-C3539538D1BA}"/>
              </a:ext>
            </a:extLst>
          </p:cNvPr>
          <p:cNvSpPr/>
          <p:nvPr/>
        </p:nvSpPr>
        <p:spPr>
          <a:xfrm>
            <a:off x="4652963" y="4137025"/>
            <a:ext cx="2884487" cy="760413"/>
          </a:xfrm>
          <a:prstGeom prst="roundRect">
            <a:avLst>
              <a:gd name="adj" fmla="val 16667"/>
            </a:avLst>
          </a:prstGeom>
          <a:ln/>
        </p:spPr>
        <p:style>
          <a:lnRef idx="3">
            <a:schemeClr val="lt1"/>
          </a:lnRef>
          <a:fillRef idx="1">
            <a:schemeClr val="accent6"/>
          </a:fillRef>
          <a:effectRef idx="1">
            <a:schemeClr val="accent6"/>
          </a:effectRef>
          <a:fontRef idx="minor">
            <a:schemeClr val="lt1"/>
          </a:fontRef>
        </p:style>
        <p:txBody>
          <a:bodyPr lIns="90000" tIns="45000" rIns="90000" bIns="45000" anchor="ctr"/>
          <a:lstStyle/>
          <a:p>
            <a:pPr marL="457200" indent="-457200">
              <a:buFont typeface="Wingdings" pitchFamily="2" charset="2"/>
              <a:buChar char="ü"/>
              <a:defRPr/>
            </a:pPr>
            <a:r>
              <a:rPr lang="en-US" sz="3200" dirty="0" err="1"/>
              <a:t>Βιτ</a:t>
            </a:r>
            <a:r>
              <a:rPr lang="en-US" sz="3200" dirty="0"/>
              <a:t>α</a:t>
            </a:r>
            <a:r>
              <a:rPr lang="en-US" sz="3200" dirty="0" err="1"/>
              <a:t>μίνες</a:t>
            </a:r>
            <a:endParaRPr lang="en-US" sz="3200" dirty="0"/>
          </a:p>
        </p:txBody>
      </p:sp>
      <p:sp>
        <p:nvSpPr>
          <p:cNvPr id="367" name="CustomShape 5">
            <a:extLst>
              <a:ext uri="{FF2B5EF4-FFF2-40B4-BE49-F238E27FC236}">
                <a16:creationId xmlns:a16="http://schemas.microsoft.com/office/drawing/2014/main" id="{7DB5AA71-A171-6B4C-AB51-F54A97099E95}"/>
              </a:ext>
            </a:extLst>
          </p:cNvPr>
          <p:cNvSpPr/>
          <p:nvPr/>
        </p:nvSpPr>
        <p:spPr>
          <a:xfrm>
            <a:off x="4652963" y="5111750"/>
            <a:ext cx="2884487" cy="760413"/>
          </a:xfrm>
          <a:prstGeom prst="roundRect">
            <a:avLst>
              <a:gd name="adj" fmla="val 16667"/>
            </a:avLst>
          </a:prstGeom>
          <a:ln/>
        </p:spPr>
        <p:style>
          <a:lnRef idx="3">
            <a:schemeClr val="lt1"/>
          </a:lnRef>
          <a:fillRef idx="1">
            <a:schemeClr val="accent6"/>
          </a:fillRef>
          <a:effectRef idx="1">
            <a:schemeClr val="accent6"/>
          </a:effectRef>
          <a:fontRef idx="minor">
            <a:schemeClr val="lt1"/>
          </a:fontRef>
        </p:style>
        <p:txBody>
          <a:bodyPr lIns="90000" tIns="45000" rIns="90000" bIns="45000" anchor="ctr"/>
          <a:lstStyle/>
          <a:p>
            <a:pPr marL="457200" indent="-457200">
              <a:buFont typeface="Wingdings" pitchFamily="2" charset="2"/>
              <a:buChar char="ü"/>
              <a:defRPr/>
            </a:pPr>
            <a:r>
              <a:rPr lang="en-US" sz="3200" dirty="0" err="1"/>
              <a:t>Φυτικές</a:t>
            </a:r>
            <a:r>
              <a:rPr lang="en-US" sz="3200" dirty="0"/>
              <a:t> </a:t>
            </a:r>
            <a:r>
              <a:rPr lang="en-US" sz="3200" dirty="0" err="1"/>
              <a:t>ίνες</a:t>
            </a:r>
            <a:endParaRPr lang="en-US" sz="3200" dirty="0"/>
          </a:p>
        </p:txBody>
      </p:sp>
      <p:sp>
        <p:nvSpPr>
          <p:cNvPr id="19461" name="Εικόνα 1">
            <a:extLst>
              <a:ext uri="{FF2B5EF4-FFF2-40B4-BE49-F238E27FC236}">
                <a16:creationId xmlns:a16="http://schemas.microsoft.com/office/drawing/2014/main" id="{2A776BDB-B870-3842-A80F-8618B3566E95}"/>
              </a:ext>
            </a:extLst>
          </p:cNvPr>
          <p:cNvSpPr>
            <a:spLocks noChangeAspect="1" noChangeArrowheads="1"/>
          </p:cNvSpPr>
          <p:nvPr/>
        </p:nvSpPr>
        <p:spPr bwMode="auto">
          <a:xfrm>
            <a:off x="2949575" y="4148138"/>
            <a:ext cx="44465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7175" name="Rectangle 1">
            <a:extLst>
              <a:ext uri="{FF2B5EF4-FFF2-40B4-BE49-F238E27FC236}">
                <a16:creationId xmlns:a16="http://schemas.microsoft.com/office/drawing/2014/main" id="{B341F552-DBC5-4D4D-A059-761D0C77BAB5}"/>
              </a:ext>
            </a:extLst>
          </p:cNvPr>
          <p:cNvSpPr>
            <a:spLocks noChangeArrowheads="1"/>
          </p:cNvSpPr>
          <p:nvPr/>
        </p:nvSpPr>
        <p:spPr bwMode="auto">
          <a:xfrm>
            <a:off x="693738" y="2500313"/>
            <a:ext cx="5616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l-GR" altLang="en-US" sz="2800" b="1" dirty="0">
                <a:latin typeface="+mn-lt"/>
                <a:cs typeface="Arial" charset="0"/>
              </a:rPr>
              <a:t>Ποια συστατικά υπάρχουν σε μεγάλη ποσότητα </a:t>
            </a:r>
            <a:r>
              <a:rPr lang="en-US" altLang="en-US" sz="2800" b="1" dirty="0" err="1">
                <a:latin typeface="+mn-lt"/>
                <a:cs typeface="Arial" charset="0"/>
              </a:rPr>
              <a:t>στ</a:t>
            </a:r>
            <a:r>
              <a:rPr lang="en-US" altLang="en-US" sz="2800" b="1" dirty="0">
                <a:latin typeface="+mn-lt"/>
                <a:cs typeface="Arial" charset="0"/>
              </a:rPr>
              <a:t>α </a:t>
            </a:r>
            <a:r>
              <a:rPr lang="el-GR" altLang="en-US" sz="2800" b="1" dirty="0">
                <a:latin typeface="+mn-lt"/>
                <a:cs typeface="Arial" charset="0"/>
              </a:rPr>
              <a:t>λαχανικά</a:t>
            </a:r>
            <a:r>
              <a:rPr lang="en-US" altLang="en-US" sz="2800" b="1" dirty="0">
                <a:latin typeface="+mn-lt"/>
                <a:cs typeface="Arial" charset="0"/>
              </a:rPr>
              <a:t>; </a:t>
            </a:r>
          </a:p>
        </p:txBody>
      </p:sp>
      <p:pic>
        <p:nvPicPr>
          <p:cNvPr id="19463" name="Picture 2">
            <a:extLst>
              <a:ext uri="{FF2B5EF4-FFF2-40B4-BE49-F238E27FC236}">
                <a16:creationId xmlns:a16="http://schemas.microsoft.com/office/drawing/2014/main" id="{D8286045-0FA3-CD43-8051-5EC52D0A519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327525"/>
            <a:ext cx="38560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a:extLst>
              <a:ext uri="{FF2B5EF4-FFF2-40B4-BE49-F238E27FC236}">
                <a16:creationId xmlns:a16="http://schemas.microsoft.com/office/drawing/2014/main" id="{3A06CDC4-4C32-AB4F-A4BF-E941A0E3D101}"/>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a:extLst>
              <a:ext uri="{FF2B5EF4-FFF2-40B4-BE49-F238E27FC236}">
                <a16:creationId xmlns:a16="http://schemas.microsoft.com/office/drawing/2014/main" id="{94EA64F7-CE88-C340-9D6F-50C3232F85F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 name="TextShape 1">
            <a:extLst>
              <a:ext uri="{FF2B5EF4-FFF2-40B4-BE49-F238E27FC236}">
                <a16:creationId xmlns:a16="http://schemas.microsoft.com/office/drawing/2014/main" id="{3962705B-F69E-474B-859F-A4E8E9180CF6}"/>
              </a:ext>
            </a:extLst>
          </p:cNvPr>
          <p:cNvSpPr txBox="1"/>
          <p:nvPr/>
        </p:nvSpPr>
        <p:spPr>
          <a:xfrm>
            <a:off x="3141663" y="993775"/>
            <a:ext cx="8867775" cy="1355725"/>
          </a:xfrm>
          <a:prstGeom prst="rect">
            <a:avLst/>
          </a:prstGeom>
          <a:noFill/>
          <a:ln>
            <a:noFill/>
          </a:ln>
        </p:spPr>
        <p:txBody>
          <a:bodyPr anchor="ctr"/>
          <a:lstStyle/>
          <a:p>
            <a:pPr>
              <a:lnSpc>
                <a:spcPct val="90000"/>
              </a:lnSpc>
              <a:defRPr/>
            </a:pPr>
            <a:r>
              <a:rPr lang="el-GR" sz="2800" b="1" dirty="0">
                <a:latin typeface="+mn-lt"/>
              </a:rPr>
              <a:t>Γιατί είναι σημαντικά τα λαχανικά για την υγεία μας; </a:t>
            </a:r>
          </a:p>
          <a:p>
            <a:pPr>
              <a:lnSpc>
                <a:spcPct val="90000"/>
              </a:lnSpc>
              <a:defRPr/>
            </a:pPr>
            <a:endParaRPr lang="el-GR" sz="2800" b="1" spc="-1" dirty="0">
              <a:latin typeface="+mn-lt"/>
            </a:endParaRPr>
          </a:p>
        </p:txBody>
      </p:sp>
      <p:sp>
        <p:nvSpPr>
          <p:cNvPr id="372" name="TextShape 2">
            <a:extLst>
              <a:ext uri="{FF2B5EF4-FFF2-40B4-BE49-F238E27FC236}">
                <a16:creationId xmlns:a16="http://schemas.microsoft.com/office/drawing/2014/main" id="{07690144-FF2D-FD46-B780-8CA8FD19A42C}"/>
              </a:ext>
            </a:extLst>
          </p:cNvPr>
          <p:cNvSpPr txBox="1"/>
          <p:nvPr/>
        </p:nvSpPr>
        <p:spPr>
          <a:xfrm>
            <a:off x="5949950" y="1965325"/>
            <a:ext cx="5915025" cy="4343400"/>
          </a:xfrm>
          <a:prstGeom prst="rect">
            <a:avLst/>
          </a:prstGeom>
          <a:noFill/>
          <a:ln>
            <a:noFill/>
          </a:ln>
        </p:spPr>
        <p:txBody>
          <a:bodyPr/>
          <a:lstStyle/>
          <a:p>
            <a:pPr>
              <a:lnSpc>
                <a:spcPct val="150000"/>
              </a:lnSpc>
              <a:defRPr/>
            </a:pPr>
            <a:r>
              <a:rPr lang="el-GR" sz="2400" dirty="0">
                <a:latin typeface="+mn-lt"/>
                <a:cs typeface="+mn-cs"/>
              </a:rPr>
              <a:t>Τα λαχανικά μας βοηθάνε να έχουμε:</a:t>
            </a:r>
          </a:p>
          <a:p>
            <a:pPr marL="342900" indent="-342900">
              <a:lnSpc>
                <a:spcPct val="150000"/>
              </a:lnSpc>
              <a:buFont typeface="Arial" panose="020B0604020202020204" pitchFamily="34" charset="0"/>
              <a:buChar char="•"/>
              <a:defRPr/>
            </a:pPr>
            <a:r>
              <a:rPr lang="en-US" sz="2400" dirty="0" err="1">
                <a:latin typeface="+mn-lt"/>
                <a:cs typeface="+mn-cs"/>
              </a:rPr>
              <a:t>Κ</a:t>
            </a:r>
            <a:r>
              <a:rPr lang="en-US" sz="2400" dirty="0">
                <a:latin typeface="+mn-lt"/>
                <a:cs typeface="+mn-cs"/>
              </a:rPr>
              <a:t>α</a:t>
            </a:r>
            <a:r>
              <a:rPr lang="en-US" sz="2400" dirty="0" err="1">
                <a:latin typeface="+mn-lt"/>
                <a:cs typeface="+mn-cs"/>
              </a:rPr>
              <a:t>λή</a:t>
            </a:r>
            <a:r>
              <a:rPr lang="en-US" sz="2400" dirty="0">
                <a:latin typeface="+mn-lt"/>
                <a:cs typeface="+mn-cs"/>
              </a:rPr>
              <a:t> </a:t>
            </a:r>
            <a:r>
              <a:rPr lang="en-US" sz="2400" dirty="0" err="1">
                <a:latin typeface="+mn-lt"/>
                <a:cs typeface="+mn-cs"/>
              </a:rPr>
              <a:t>λειτουργί</a:t>
            </a:r>
            <a:r>
              <a:rPr lang="en-US" sz="2400" dirty="0">
                <a:latin typeface="+mn-lt"/>
                <a:cs typeface="+mn-cs"/>
              </a:rPr>
              <a:t>α </a:t>
            </a:r>
            <a:r>
              <a:rPr lang="en-US" sz="2400" dirty="0" err="1">
                <a:latin typeface="+mn-lt"/>
                <a:cs typeface="+mn-cs"/>
              </a:rPr>
              <a:t>του</a:t>
            </a:r>
            <a:r>
              <a:rPr lang="en-US" sz="2400" dirty="0">
                <a:latin typeface="+mn-lt"/>
                <a:cs typeface="+mn-cs"/>
              </a:rPr>
              <a:t> </a:t>
            </a:r>
            <a:r>
              <a:rPr lang="en-US" sz="2400" dirty="0" err="1">
                <a:latin typeface="+mn-lt"/>
                <a:cs typeface="+mn-cs"/>
              </a:rPr>
              <a:t>εντέρου</a:t>
            </a:r>
            <a:endParaRPr lang="el-GR" sz="2400" dirty="0">
              <a:latin typeface="+mn-lt"/>
              <a:cs typeface="+mn-cs"/>
            </a:endParaRPr>
          </a:p>
          <a:p>
            <a:pPr marL="342900" indent="-342900">
              <a:lnSpc>
                <a:spcPct val="150000"/>
              </a:lnSpc>
              <a:buFont typeface="Arial" panose="020B0604020202020204" pitchFamily="34" charset="0"/>
              <a:buChar char="•"/>
              <a:defRPr/>
            </a:pPr>
            <a:r>
              <a:rPr lang="en-US" sz="2400" dirty="0" err="1">
                <a:latin typeface="+mn-lt"/>
                <a:cs typeface="+mn-cs"/>
              </a:rPr>
              <a:t>Δι</a:t>
            </a:r>
            <a:r>
              <a:rPr lang="en-US" sz="2400" dirty="0">
                <a:latin typeface="+mn-lt"/>
                <a:cs typeface="+mn-cs"/>
              </a:rPr>
              <a:t>α</a:t>
            </a:r>
            <a:r>
              <a:rPr lang="en-US" sz="2400" dirty="0" err="1">
                <a:latin typeface="+mn-lt"/>
                <a:cs typeface="+mn-cs"/>
              </a:rPr>
              <a:t>τήρηση</a:t>
            </a:r>
            <a:r>
              <a:rPr lang="en-US" sz="2400" dirty="0">
                <a:latin typeface="+mn-lt"/>
                <a:cs typeface="+mn-cs"/>
              </a:rPr>
              <a:t> </a:t>
            </a:r>
            <a:r>
              <a:rPr lang="en-US" sz="2400" dirty="0" err="1">
                <a:latin typeface="+mn-lt"/>
                <a:cs typeface="+mn-cs"/>
              </a:rPr>
              <a:t>υγιούς</a:t>
            </a:r>
            <a:r>
              <a:rPr lang="en-US" sz="2400" dirty="0">
                <a:latin typeface="+mn-lt"/>
                <a:cs typeface="+mn-cs"/>
              </a:rPr>
              <a:t> β</a:t>
            </a:r>
            <a:r>
              <a:rPr lang="en-US" sz="2400" dirty="0" err="1">
                <a:latin typeface="+mn-lt"/>
                <a:cs typeface="+mn-cs"/>
              </a:rPr>
              <a:t>άρους</a:t>
            </a:r>
            <a:endParaRPr lang="el-GR" sz="2400" dirty="0">
              <a:latin typeface="+mn-lt"/>
              <a:cs typeface="+mn-cs"/>
            </a:endParaRPr>
          </a:p>
          <a:p>
            <a:pPr marL="342900" indent="-342900">
              <a:lnSpc>
                <a:spcPct val="150000"/>
              </a:lnSpc>
              <a:buFont typeface="Arial" panose="020B0604020202020204" pitchFamily="34" charset="0"/>
              <a:buChar char="•"/>
              <a:defRPr/>
            </a:pPr>
            <a:r>
              <a:rPr lang="en-US" sz="2400" dirty="0" err="1">
                <a:latin typeface="+mn-lt"/>
                <a:cs typeface="+mn-cs"/>
              </a:rPr>
              <a:t>Κ</a:t>
            </a:r>
            <a:r>
              <a:rPr lang="en-US" sz="2400" dirty="0">
                <a:latin typeface="+mn-lt"/>
                <a:cs typeface="+mn-cs"/>
              </a:rPr>
              <a:t>α</a:t>
            </a:r>
            <a:r>
              <a:rPr lang="en-US" sz="2400" dirty="0" err="1">
                <a:latin typeface="+mn-lt"/>
                <a:cs typeface="+mn-cs"/>
              </a:rPr>
              <a:t>λή</a:t>
            </a:r>
            <a:r>
              <a:rPr lang="en-US" sz="2400" dirty="0">
                <a:latin typeface="+mn-lt"/>
                <a:cs typeface="+mn-cs"/>
              </a:rPr>
              <a:t> </a:t>
            </a:r>
            <a:r>
              <a:rPr lang="en-US" sz="2400" dirty="0" err="1">
                <a:latin typeface="+mn-lt"/>
                <a:cs typeface="+mn-cs"/>
              </a:rPr>
              <a:t>όρ</a:t>
            </a:r>
            <a:r>
              <a:rPr lang="en-US" sz="2400" dirty="0">
                <a:latin typeface="+mn-lt"/>
                <a:cs typeface="+mn-cs"/>
              </a:rPr>
              <a:t>α</a:t>
            </a:r>
            <a:r>
              <a:rPr lang="en-US" sz="2400" dirty="0" err="1">
                <a:latin typeface="+mn-lt"/>
                <a:cs typeface="+mn-cs"/>
              </a:rPr>
              <a:t>ση</a:t>
            </a:r>
            <a:endParaRPr lang="el-GR" sz="2400" dirty="0">
              <a:latin typeface="+mn-lt"/>
              <a:cs typeface="+mn-cs"/>
            </a:endParaRPr>
          </a:p>
          <a:p>
            <a:pPr marL="342900" indent="-342900">
              <a:lnSpc>
                <a:spcPct val="150000"/>
              </a:lnSpc>
              <a:buFont typeface="Arial" panose="020B0604020202020204" pitchFamily="34" charset="0"/>
              <a:buChar char="•"/>
              <a:defRPr/>
            </a:pPr>
            <a:r>
              <a:rPr lang="en-US" sz="2400" dirty="0" err="1">
                <a:latin typeface="+mn-lt"/>
                <a:cs typeface="+mn-cs"/>
              </a:rPr>
              <a:t>Ισχυρό</a:t>
            </a:r>
            <a:r>
              <a:rPr lang="en-US" sz="2400" dirty="0">
                <a:latin typeface="+mn-lt"/>
                <a:cs typeface="+mn-cs"/>
              </a:rPr>
              <a:t> α</a:t>
            </a:r>
            <a:r>
              <a:rPr lang="en-US" sz="2400" dirty="0" err="1">
                <a:latin typeface="+mn-lt"/>
                <a:cs typeface="+mn-cs"/>
              </a:rPr>
              <a:t>νοσο</a:t>
            </a:r>
            <a:r>
              <a:rPr lang="en-US" sz="2400" dirty="0">
                <a:latin typeface="+mn-lt"/>
                <a:cs typeface="+mn-cs"/>
              </a:rPr>
              <a:t>π</a:t>
            </a:r>
            <a:r>
              <a:rPr lang="en-US" sz="2400" dirty="0" err="1">
                <a:latin typeface="+mn-lt"/>
                <a:cs typeface="+mn-cs"/>
              </a:rPr>
              <a:t>οιητικό</a:t>
            </a:r>
            <a:r>
              <a:rPr lang="en-US" sz="2400" dirty="0">
                <a:latin typeface="+mn-lt"/>
                <a:cs typeface="+mn-cs"/>
              </a:rPr>
              <a:t> </a:t>
            </a:r>
            <a:r>
              <a:rPr lang="en-US" sz="2400" dirty="0" err="1">
                <a:latin typeface="+mn-lt"/>
                <a:cs typeface="+mn-cs"/>
              </a:rPr>
              <a:t>σύστημ</a:t>
            </a:r>
            <a:r>
              <a:rPr lang="en-US" sz="2400" dirty="0">
                <a:latin typeface="+mn-lt"/>
                <a:cs typeface="+mn-cs"/>
              </a:rPr>
              <a:t>α</a:t>
            </a:r>
            <a:endParaRPr lang="el-GR" sz="2400" dirty="0">
              <a:latin typeface="+mn-lt"/>
              <a:cs typeface="+mn-cs"/>
            </a:endParaRPr>
          </a:p>
          <a:p>
            <a:pPr marL="342900" indent="-342900">
              <a:lnSpc>
                <a:spcPct val="150000"/>
              </a:lnSpc>
              <a:buFont typeface="Arial" panose="020B0604020202020204" pitchFamily="34" charset="0"/>
              <a:buChar char="•"/>
              <a:defRPr/>
            </a:pPr>
            <a:r>
              <a:rPr lang="en-US" sz="2400" dirty="0" err="1">
                <a:latin typeface="+mn-lt"/>
                <a:cs typeface="+mn-cs"/>
              </a:rPr>
              <a:t>Ωρ</a:t>
            </a:r>
            <a:r>
              <a:rPr lang="en-US" sz="2400" dirty="0">
                <a:latin typeface="+mn-lt"/>
                <a:cs typeface="+mn-cs"/>
              </a:rPr>
              <a:t>α</a:t>
            </a:r>
            <a:r>
              <a:rPr lang="en-US" sz="2400" dirty="0" err="1">
                <a:latin typeface="+mn-lt"/>
                <a:cs typeface="+mn-cs"/>
              </a:rPr>
              <a:t>ί</a:t>
            </a:r>
            <a:r>
              <a:rPr lang="en-US" sz="2400" dirty="0">
                <a:latin typeface="+mn-lt"/>
                <a:cs typeface="+mn-cs"/>
              </a:rPr>
              <a:t>α </a:t>
            </a:r>
            <a:r>
              <a:rPr lang="en-US" sz="2400" dirty="0" err="1">
                <a:latin typeface="+mn-lt"/>
                <a:cs typeface="+mn-cs"/>
              </a:rPr>
              <a:t>μ</a:t>
            </a:r>
            <a:r>
              <a:rPr lang="en-US" sz="2400" dirty="0">
                <a:latin typeface="+mn-lt"/>
                <a:cs typeface="+mn-cs"/>
              </a:rPr>
              <a:t>α</a:t>
            </a:r>
            <a:r>
              <a:rPr lang="en-US" sz="2400" dirty="0" err="1">
                <a:latin typeface="+mn-lt"/>
                <a:cs typeface="+mn-cs"/>
              </a:rPr>
              <a:t>λλιά</a:t>
            </a:r>
            <a:r>
              <a:rPr lang="en-US" sz="2400" dirty="0">
                <a:latin typeface="+mn-lt"/>
                <a:cs typeface="+mn-cs"/>
              </a:rPr>
              <a:t> </a:t>
            </a:r>
            <a:r>
              <a:rPr lang="en-US" sz="2400" dirty="0" err="1">
                <a:latin typeface="+mn-lt"/>
                <a:cs typeface="+mn-cs"/>
              </a:rPr>
              <a:t>κ</a:t>
            </a:r>
            <a:r>
              <a:rPr lang="en-US" sz="2400" dirty="0">
                <a:latin typeface="+mn-lt"/>
                <a:cs typeface="+mn-cs"/>
              </a:rPr>
              <a:t>α</a:t>
            </a:r>
            <a:r>
              <a:rPr lang="en-US" sz="2400" dirty="0" err="1">
                <a:latin typeface="+mn-lt"/>
                <a:cs typeface="+mn-cs"/>
              </a:rPr>
              <a:t>ι</a:t>
            </a:r>
            <a:r>
              <a:rPr lang="en-US" sz="2400" dirty="0">
                <a:latin typeface="+mn-lt"/>
                <a:cs typeface="+mn-cs"/>
              </a:rPr>
              <a:t> </a:t>
            </a:r>
            <a:r>
              <a:rPr lang="en-US" sz="2400" dirty="0" err="1">
                <a:latin typeface="+mn-lt"/>
                <a:cs typeface="+mn-cs"/>
              </a:rPr>
              <a:t>δέρμ</a:t>
            </a:r>
            <a:r>
              <a:rPr lang="en-US" sz="2400" dirty="0">
                <a:latin typeface="+mn-lt"/>
                <a:cs typeface="+mn-cs"/>
              </a:rPr>
              <a:t>α</a:t>
            </a:r>
          </a:p>
          <a:p>
            <a:pPr>
              <a:lnSpc>
                <a:spcPct val="150000"/>
              </a:lnSpc>
              <a:defRPr/>
            </a:pPr>
            <a:endParaRPr lang="en-US" sz="2400" dirty="0">
              <a:latin typeface="+mn-lt"/>
              <a:cs typeface="+mn-cs"/>
            </a:endParaRPr>
          </a:p>
          <a:p>
            <a:pPr algn="ctr">
              <a:defRPr/>
            </a:pPr>
            <a:endParaRPr lang="en-US" sz="2400" spc="-1" dirty="0">
              <a:latin typeface="+mn-lt"/>
            </a:endParaRPr>
          </a:p>
          <a:p>
            <a:pPr algn="ctr">
              <a:defRPr/>
            </a:pPr>
            <a:r>
              <a:rPr lang="en-US" sz="2400" spc="-1" dirty="0">
                <a:solidFill>
                  <a:srgbClr val="BD582C"/>
                </a:solidFill>
                <a:latin typeface="+mn-lt"/>
              </a:rPr>
              <a:t> </a:t>
            </a:r>
            <a:endParaRPr lang="en-US" sz="2400" spc="-1" dirty="0">
              <a:latin typeface="+mn-lt"/>
            </a:endParaRPr>
          </a:p>
          <a:p>
            <a:pPr algn="ctr">
              <a:defRPr/>
            </a:pPr>
            <a:endParaRPr lang="en-US" sz="2400" spc="-1" dirty="0">
              <a:latin typeface="+mn-lt"/>
            </a:endParaRPr>
          </a:p>
        </p:txBody>
      </p:sp>
      <p:pic>
        <p:nvPicPr>
          <p:cNvPr id="20484" name="Picture 2">
            <a:extLst>
              <a:ext uri="{FF2B5EF4-FFF2-40B4-BE49-F238E27FC236}">
                <a16:creationId xmlns:a16="http://schemas.microsoft.com/office/drawing/2014/main" id="{1CFFC9B2-4DB3-3446-B516-0D5830C2854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0575"/>
            <a:ext cx="5792787"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3D6C60E-36CA-194B-A976-895ABFCBA548}"/>
              </a:ext>
            </a:extLst>
          </p:cNvPr>
          <p:cNvSpPr/>
          <p:nvPr/>
        </p:nvSpPr>
        <p:spPr>
          <a:xfrm>
            <a:off x="2505701" y="2370669"/>
            <a:ext cx="1015021" cy="3154710"/>
          </a:xfrm>
          <a:prstGeom prst="rect">
            <a:avLst/>
          </a:prstGeom>
          <a:noFill/>
        </p:spPr>
        <p:txBody>
          <a:bodyPr wrap="none">
            <a:spAutoFit/>
          </a:bodyPr>
          <a:lstStyle/>
          <a:p>
            <a:pPr algn="ctr">
              <a:defRPr/>
            </a:pPr>
            <a:r>
              <a:rPr lang="el-GR" sz="19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Arial" charset="0"/>
              </a:rPr>
              <a:t>!</a:t>
            </a:r>
            <a:endParaRPr lang="en-US" sz="19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PlatinNumerals" pitchFamily="50" charset="0"/>
              <a:cs typeface="Arial" charset="0"/>
            </a:endParaRPr>
          </a:p>
        </p:txBody>
      </p:sp>
      <p:sp>
        <p:nvSpPr>
          <p:cNvPr id="9" name="TextBox 4">
            <a:extLst>
              <a:ext uri="{FF2B5EF4-FFF2-40B4-BE49-F238E27FC236}">
                <a16:creationId xmlns:a16="http://schemas.microsoft.com/office/drawing/2014/main" id="{F378A38A-7D6E-E541-AFC7-DF708C759E7B}"/>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E982A749-7B2F-C74E-854D-DDF29360A71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Content Placeholder 2">
            <a:extLst>
              <a:ext uri="{FF2B5EF4-FFF2-40B4-BE49-F238E27FC236}">
                <a16:creationId xmlns:a16="http://schemas.microsoft.com/office/drawing/2014/main" id="{513904FE-F671-B34E-B9AB-C206033A1DB3}"/>
              </a:ext>
            </a:extLst>
          </p:cNvPr>
          <p:cNvSpPr>
            <a:spLocks noGrp="1"/>
          </p:cNvSpPr>
          <p:nvPr>
            <p:ph idx="1"/>
          </p:nvPr>
        </p:nvSpPr>
        <p:spPr>
          <a:xfrm>
            <a:off x="5589588" y="1557338"/>
            <a:ext cx="6421437" cy="4535487"/>
          </a:xfrm>
        </p:spPr>
        <p:txBody>
          <a:bodyPr/>
          <a:lstStyle/>
          <a:p>
            <a:r>
              <a:rPr lang="en-US" altLang="en-US" sz="2400"/>
              <a:t>Για να πάρουμε όλα τα πολύτιμα συστατικά από τα φρούτα και τα λαχανικά είναι σημαντικό να διαλέγουμε φρούτα και λαχανικά </a:t>
            </a:r>
            <a:r>
              <a:rPr lang="en-US" altLang="en-US" sz="2400" b="1"/>
              <a:t>της κάθε εποχής</a:t>
            </a:r>
            <a:r>
              <a:rPr lang="en-US" altLang="en-US" sz="2400"/>
              <a:t>.</a:t>
            </a:r>
          </a:p>
          <a:p>
            <a:endParaRPr lang="en-US" altLang="en-US" sz="2400"/>
          </a:p>
          <a:p>
            <a:r>
              <a:rPr lang="en-US" altLang="en-US" sz="2400"/>
              <a:t>Τα μη εποχιακά φρούτα έρχονται συνήθως από μακρινές χώρες, με αποτέλεσμα, κατά τη διάρκεια του μεγάλου ταξιδιού τους μέχρι τα ράφια του σούπερ μάρκετ, να έχουν χάσει μεγάλο μέρος από τις θρεπτικές τους ουσίες.</a:t>
            </a:r>
          </a:p>
          <a:p>
            <a:endParaRPr lang="en-US" altLang="en-US" sz="2400"/>
          </a:p>
        </p:txBody>
      </p:sp>
      <p:pic>
        <p:nvPicPr>
          <p:cNvPr id="21507" name="Picture 1">
            <a:extLst>
              <a:ext uri="{FF2B5EF4-FFF2-40B4-BE49-F238E27FC236}">
                <a16:creationId xmlns:a16="http://schemas.microsoft.com/office/drawing/2014/main" id="{94284CE5-8064-D442-8D11-7A1CA57BE34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375" y="2106613"/>
            <a:ext cx="50006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9E898B70-A608-3F4E-A6A2-5BC915CF4DA8}"/>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a:extLst>
              <a:ext uri="{FF2B5EF4-FFF2-40B4-BE49-F238E27FC236}">
                <a16:creationId xmlns:a16="http://schemas.microsoft.com/office/drawing/2014/main" id="{588087D6-5BD0-D74B-80B4-191EFB184BE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12190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CDB9C5B7-54D1-FE48-BC14-283F796B92C1}"/>
              </a:ext>
            </a:extLst>
          </p:cNvPr>
          <p:cNvSpPr>
            <a:spLocks noGrp="1"/>
          </p:cNvSpPr>
          <p:nvPr>
            <p:ph type="title"/>
          </p:nvPr>
        </p:nvSpPr>
        <p:spPr>
          <a:xfrm>
            <a:off x="549275" y="1916113"/>
            <a:ext cx="4751388" cy="1143000"/>
          </a:xfrm>
        </p:spPr>
        <p:txBody>
          <a:bodyPr/>
          <a:lstStyle/>
          <a:p>
            <a:pPr algn="r">
              <a:defRPr/>
            </a:pPr>
            <a:r>
              <a:rPr lang="en-US" altLang="en-US" sz="2800" b="1" dirty="0">
                <a:latin typeface="+mn-lt"/>
              </a:rPr>
              <a:t>Ό</a:t>
            </a:r>
            <a:r>
              <a:rPr lang="el-GR" altLang="en-US" sz="2800" b="1" dirty="0" err="1">
                <a:latin typeface="+mn-lt"/>
              </a:rPr>
              <a:t>ταν</a:t>
            </a:r>
            <a:r>
              <a:rPr lang="el-GR" altLang="en-US" sz="2800" b="1" dirty="0">
                <a:latin typeface="+mn-lt"/>
              </a:rPr>
              <a:t> τρώμε φρούτα </a:t>
            </a:r>
            <a:br>
              <a:rPr lang="el-GR" altLang="en-US" sz="2800" b="1" dirty="0">
                <a:latin typeface="+mn-lt"/>
              </a:rPr>
            </a:br>
            <a:r>
              <a:rPr lang="el-GR" altLang="en-US" sz="2800" b="1" dirty="0">
                <a:latin typeface="+mn-lt"/>
              </a:rPr>
              <a:t>και λαχανικά της εποχής</a:t>
            </a:r>
            <a:endParaRPr lang="en-US" altLang="en-US" sz="2800" b="1" dirty="0">
              <a:latin typeface="+mn-lt"/>
            </a:endParaRPr>
          </a:p>
        </p:txBody>
      </p:sp>
      <p:sp>
        <p:nvSpPr>
          <p:cNvPr id="22531" name="Content Placeholder 2">
            <a:extLst>
              <a:ext uri="{FF2B5EF4-FFF2-40B4-BE49-F238E27FC236}">
                <a16:creationId xmlns:a16="http://schemas.microsoft.com/office/drawing/2014/main" id="{FF07F7B1-DE44-8F49-B0EF-A1550742EE2C}"/>
              </a:ext>
            </a:extLst>
          </p:cNvPr>
          <p:cNvSpPr>
            <a:spLocks noGrp="1"/>
          </p:cNvSpPr>
          <p:nvPr>
            <p:ph idx="1"/>
          </p:nvPr>
        </p:nvSpPr>
        <p:spPr>
          <a:xfrm>
            <a:off x="6094413" y="2057400"/>
            <a:ext cx="5453062" cy="4525963"/>
          </a:xfrm>
        </p:spPr>
        <p:txBody>
          <a:bodyPr/>
          <a:lstStyle/>
          <a:p>
            <a:r>
              <a:rPr lang="el-GR" altLang="en-US" sz="2800"/>
              <a:t>Έχουν πιο νόστιμη γεύση </a:t>
            </a:r>
          </a:p>
          <a:p>
            <a:r>
              <a:rPr lang="el-GR" altLang="en-US" sz="2800"/>
              <a:t>Έχουν περισσότερα πολύτιμα συστατικά για το σώμα σου</a:t>
            </a:r>
          </a:p>
          <a:p>
            <a:r>
              <a:rPr lang="el-GR" altLang="en-US" sz="2800"/>
              <a:t>Είναι πιο φθηνά</a:t>
            </a:r>
          </a:p>
          <a:p>
            <a:r>
              <a:rPr lang="el-GR" altLang="en-US" sz="2800"/>
              <a:t>Κάνουμε καλό στο περιβάλλον</a:t>
            </a:r>
            <a:endParaRPr lang="en-US" altLang="en-US" sz="2800"/>
          </a:p>
          <a:p>
            <a:r>
              <a:rPr lang="el-GR" altLang="en-US" sz="2800"/>
              <a:t>Βοηθ</a:t>
            </a:r>
            <a:r>
              <a:rPr lang="en-US" altLang="en-US" sz="2800"/>
              <a:t>ά</a:t>
            </a:r>
            <a:r>
              <a:rPr lang="el-GR" altLang="en-US" sz="2800"/>
              <a:t>με τους αγρότες της περιοχής μας </a:t>
            </a:r>
            <a:endParaRPr lang="en-US" altLang="en-US" sz="2800"/>
          </a:p>
        </p:txBody>
      </p:sp>
      <p:sp>
        <p:nvSpPr>
          <p:cNvPr id="6" name="TextBox 4">
            <a:extLst>
              <a:ext uri="{FF2B5EF4-FFF2-40B4-BE49-F238E27FC236}">
                <a16:creationId xmlns:a16="http://schemas.microsoft.com/office/drawing/2014/main" id="{EB5575CA-EFF7-BB43-BFB5-E380D2EF9ED7}"/>
              </a:ext>
            </a:extLst>
          </p:cNvPr>
          <p:cNvSpPr txBox="1">
            <a:spLocks noChangeArrowheads="1"/>
          </p:cNvSpPr>
          <p:nvPr/>
        </p:nvSpPr>
        <p:spPr bwMode="auto">
          <a:xfrm>
            <a:off x="117475" y="115888"/>
            <a:ext cx="34559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l-GR" altLang="en-US" sz="3200" b="1" dirty="0">
                <a:solidFill>
                  <a:schemeClr val="bg1"/>
                </a:solidFill>
                <a:latin typeface="+mn-lt"/>
              </a:rPr>
              <a:t>Τρώγοντας το ουράνιο τόξο</a:t>
            </a:r>
            <a:endParaRPr lang="en-US" sz="3200" b="1" dirty="0">
              <a:solidFill>
                <a:schemeClr val="bg1"/>
              </a:solidFill>
              <a:latin typeface="+mn-lt"/>
            </a:endParaRPr>
          </a:p>
        </p:txBody>
      </p:sp>
      <p:pic>
        <p:nvPicPr>
          <p:cNvPr id="22533" name="Picture 1">
            <a:extLst>
              <a:ext uri="{FF2B5EF4-FFF2-40B4-BE49-F238E27FC236}">
                <a16:creationId xmlns:a16="http://schemas.microsoft.com/office/drawing/2014/main" id="{45892255-73B3-7345-8E27-C720F4A09B1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7838" y="3068638"/>
            <a:ext cx="4783137"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943</Words>
  <Application>Microsoft Office PowerPoint</Application>
  <PresentationFormat>Custom</PresentationFormat>
  <Paragraphs>143</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BPlatinNumerals</vt:lpstr>
      <vt:lpstr>Calibri</vt:lpstr>
      <vt:lpstr>Comic Sans MS</vt:lpstr>
      <vt:lpstr>Wingdings</vt:lpstr>
      <vt:lpstr>Zapf Dingbats</vt:lpstr>
      <vt:lpstr>Θέμα του Office</vt:lpstr>
      <vt:lpstr>PowerPoint Presentation</vt:lpstr>
      <vt:lpstr>ΤΟ ΟΥΡΑΝΙΟ ΤΟΞΟ ΤΗΣ ΔΙΑΤΡΟΦΗΣ</vt:lpstr>
      <vt:lpstr>PowerPoint Presentation</vt:lpstr>
      <vt:lpstr>PowerPoint Presentation</vt:lpstr>
      <vt:lpstr>PowerPoint Presentation</vt:lpstr>
      <vt:lpstr>PowerPoint Presentation</vt:lpstr>
      <vt:lpstr>PowerPoint Presentation</vt:lpstr>
      <vt:lpstr>PowerPoint Presentation</vt:lpstr>
      <vt:lpstr>Όταν τρώμε φρούτα  και λαχανικά της εποχής</vt:lpstr>
      <vt:lpstr>Πίνακας εποχιακών φρούτων και λαχανικών</vt:lpstr>
      <vt:lpstr>PowerPoint Presentation</vt:lpstr>
      <vt:lpstr>ΚΟΚΚΙΝΟ</vt:lpstr>
      <vt:lpstr>ΜΟΒ/ΜΠΛΕ </vt:lpstr>
      <vt:lpstr>ΠΟΡΤΟΚΑΛΙ/ΚΙΤΡΙΝΟ</vt:lpstr>
      <vt:lpstr>ΠΡΑΣΙΝΟ</vt:lpstr>
      <vt:lpstr>ΛΕΥΚΟ</vt:lpstr>
      <vt:lpstr>PowerPoint Presentation</vt:lpstr>
      <vt:lpstr>Πόση ποσότητα είναι 1 μερίδα φρούτων; </vt:lpstr>
      <vt:lpstr>Πόση ποσότητα είναι 1 μερίδα λαχανικών; </vt:lpstr>
      <vt:lpstr>Μην ξεχνάς λοιπόν…</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ΦΡΟΥΤΑ, ΛΑΧΑΝΙΚΑ &amp; ΓΑΛΑ/ΓΑΛΑΚΤΟΚΟΜΙΚΑ ΟΙ 3 ΣΩΜΑΤΟΦΥΛΑΚΕΣ</dc:title>
  <dc:creator>GPsarra</dc:creator>
  <cp:lastModifiedBy>User</cp:lastModifiedBy>
  <cp:revision>85</cp:revision>
  <dcterms:created xsi:type="dcterms:W3CDTF">2019-06-04T11:11:16Z</dcterms:created>
  <dcterms:modified xsi:type="dcterms:W3CDTF">2019-07-19T15:26:46Z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2330587</vt:lpwstr>
  </property>
  <property fmtid="{D5CDD505-2E9C-101B-9397-08002B2CF9AE}" name="NXPowerLiteSettings" pid="3">
    <vt:lpwstr>C7000400038000</vt:lpwstr>
  </property>
  <property fmtid="{D5CDD505-2E9C-101B-9397-08002B2CF9AE}" name="NXPowerLiteVersion" pid="4">
    <vt:lpwstr>S8.2.2</vt:lpwstr>
  </property>
</Properties>
</file>