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4" r:id="rId1"/>
  </p:sldMasterIdLst>
  <p:notesMasterIdLst>
    <p:notesMasterId r:id="rId30"/>
  </p:notesMasterIdLst>
  <p:sldIdLst>
    <p:sldId id="256" r:id="rId2"/>
    <p:sldId id="261" r:id="rId3"/>
    <p:sldId id="352" r:id="rId4"/>
    <p:sldId id="259" r:id="rId5"/>
    <p:sldId id="264" r:id="rId6"/>
    <p:sldId id="327" r:id="rId7"/>
    <p:sldId id="333" r:id="rId8"/>
    <p:sldId id="334" r:id="rId9"/>
    <p:sldId id="343" r:id="rId10"/>
    <p:sldId id="285" r:id="rId11"/>
    <p:sldId id="286" r:id="rId12"/>
    <p:sldId id="287" r:id="rId13"/>
    <p:sldId id="288" r:id="rId14"/>
    <p:sldId id="346" r:id="rId15"/>
    <p:sldId id="359" r:id="rId16"/>
    <p:sldId id="289" r:id="rId17"/>
    <p:sldId id="290" r:id="rId18"/>
    <p:sldId id="291" r:id="rId19"/>
    <p:sldId id="344" r:id="rId20"/>
    <p:sldId id="273" r:id="rId21"/>
    <p:sldId id="394" r:id="rId22"/>
    <p:sldId id="395" r:id="rId23"/>
    <p:sldId id="398" r:id="rId24"/>
    <p:sldId id="280" r:id="rId25"/>
    <p:sldId id="281" r:id="rId26"/>
    <p:sldId id="282" r:id="rId27"/>
    <p:sldId id="283" r:id="rId28"/>
    <p:sldId id="39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Μεσαίο στυλ 3 - Έμφαση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Μεσαίο στυλ 1 - Έμφαση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Στυλ με θέμα 1 - Έμφαση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77591" autoAdjust="0"/>
  </p:normalViewPr>
  <p:slideViewPr>
    <p:cSldViewPr snapToGrid="0">
      <p:cViewPr varScale="1">
        <p:scale>
          <a:sx n="67" d="100"/>
          <a:sy n="67" d="100"/>
        </p:scale>
        <p:origin x="576" y="50"/>
      </p:cViewPr>
      <p:guideLst>
        <p:guide orient="horz" pos="2160"/>
        <p:guide pos="2880"/>
      </p:guideLst>
    </p:cSldViewPr>
  </p:slideViewPr>
  <p:outlineViewPr>
    <p:cViewPr>
      <p:scale>
        <a:sx n="33" d="100"/>
        <a:sy n="33" d="100"/>
      </p:scale>
      <p:origin x="0" y="25206"/>
    </p:cViewPr>
  </p:outlineViewPr>
  <p:notesTextViewPr>
    <p:cViewPr>
      <p:scale>
        <a:sx n="1" d="1"/>
        <a:sy n="1" d="1"/>
      </p:scale>
      <p:origin x="0" y="0"/>
    </p:cViewPr>
  </p:notesTextViewPr>
  <p:notesViewPr>
    <p:cSldViewPr snapToGrid="0">
      <p:cViewPr varScale="1">
        <p:scale>
          <a:sx n="86" d="100"/>
          <a:sy n="86" d="100"/>
        </p:scale>
        <p:origin x="39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0242F3D-FBAF-4F41-8B0F-9465761F1FA1}"/>
    <pc:docChg chg="addSld modSld">
      <pc:chgData name="" userId="" providerId="" clId="Web-{40242F3D-FBAF-4F41-8B0F-9465761F1FA1}" dt="2019-07-09T18:15:12.159" v="104" actId="20577"/>
      <pc:docMkLst>
        <pc:docMk/>
      </pc:docMkLst>
      <pc:sldChg chg="modSp new">
        <pc:chgData name="" userId="" providerId="" clId="Web-{40242F3D-FBAF-4F41-8B0F-9465761F1FA1}" dt="2019-07-09T18:15:12.159" v="103" actId="20577"/>
        <pc:sldMkLst>
          <pc:docMk/>
          <pc:sldMk cId="50713822" sldId="399"/>
        </pc:sldMkLst>
        <pc:spChg chg="mod">
          <ac:chgData name="" userId="" providerId="" clId="Web-{40242F3D-FBAF-4F41-8B0F-9465761F1FA1}" dt="2019-07-09T18:11:13.634" v="12" actId="20577"/>
          <ac:spMkLst>
            <pc:docMk/>
            <pc:sldMk cId="50713822" sldId="399"/>
            <ac:spMk id="2" creationId="{67034412-98AB-483F-B114-E98FACD3D20B}"/>
          </ac:spMkLst>
        </pc:spChg>
        <pc:spChg chg="mod">
          <ac:chgData name="" userId="" providerId="" clId="Web-{40242F3D-FBAF-4F41-8B0F-9465761F1FA1}" dt="2019-07-09T18:15:12.159" v="103" actId="20577"/>
          <ac:spMkLst>
            <pc:docMk/>
            <pc:sldMk cId="50713822" sldId="399"/>
            <ac:spMk id="3" creationId="{980DE9C5-96FB-4345-A198-23BF5C371AE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6A2676-8B11-42E8-BE6C-9202DA90BA0B}" type="doc">
      <dgm:prSet loTypeId="urn:microsoft.com/office/officeart/2005/8/layout/arrow3" loCatId="relationship" qsTypeId="urn:microsoft.com/office/officeart/2005/8/quickstyle/simple1" qsCatId="simple" csTypeId="urn:microsoft.com/office/officeart/2005/8/colors/accent2_5" csCatId="accent2" phldr="1"/>
      <dgm:spPr/>
      <dgm:t>
        <a:bodyPr/>
        <a:lstStyle/>
        <a:p>
          <a:endParaRPr lang="el-GR"/>
        </a:p>
      </dgm:t>
    </dgm:pt>
    <dgm:pt modelId="{243B4D0E-3FC9-45AA-9A6D-0B43C1EE792C}">
      <dgm:prSet phldrT="[Κείμενο]" custT="1"/>
      <dgm:spPr/>
      <dgm:t>
        <a:bodyPr/>
        <a:lstStyle/>
        <a:p>
          <a:r>
            <a:rPr lang="el-GR" sz="2000" b="1" dirty="0"/>
            <a:t>Το 1/3 των παιδιών ήταν αδρανή και με καθιστικές συμπεριφορές  </a:t>
          </a:r>
          <a:r>
            <a:rPr lang="en-US" sz="2000" dirty="0"/>
            <a:t> </a:t>
          </a:r>
          <a:endParaRPr lang="el-GR" sz="2000" dirty="0"/>
        </a:p>
      </dgm:t>
    </dgm:pt>
    <dgm:pt modelId="{4AB90FFD-DCA9-47E3-8A4A-0D4D413F5487}" type="parTrans" cxnId="{344CD096-0C05-4539-B361-76A124C021A6}">
      <dgm:prSet/>
      <dgm:spPr/>
      <dgm:t>
        <a:bodyPr/>
        <a:lstStyle/>
        <a:p>
          <a:endParaRPr lang="el-GR"/>
        </a:p>
      </dgm:t>
    </dgm:pt>
    <dgm:pt modelId="{90506799-DFAA-4EC3-8105-3022F3C76FEA}" type="sibTrans" cxnId="{344CD096-0C05-4539-B361-76A124C021A6}">
      <dgm:prSet/>
      <dgm:spPr/>
      <dgm:t>
        <a:bodyPr/>
        <a:lstStyle/>
        <a:p>
          <a:endParaRPr lang="el-GR"/>
        </a:p>
      </dgm:t>
    </dgm:pt>
    <dgm:pt modelId="{B750AE6E-4862-4349-86D6-133850C38F85}">
      <dgm:prSet phldrT="[Κείμενο]" custT="1"/>
      <dgm:spPr/>
      <dgm:t>
        <a:bodyPr/>
        <a:lstStyle/>
        <a:p>
          <a:r>
            <a:rPr lang="el-GR" sz="2000" b="1" dirty="0"/>
            <a:t>Το 19% των αγοριών και 10% των κοριτσιών κατηγοριοποιήθηκαν ως δραστήρια και χωρίς καθιστικές συμπεριφορές </a:t>
          </a:r>
          <a:endParaRPr lang="el-GR" sz="2000" dirty="0"/>
        </a:p>
      </dgm:t>
    </dgm:pt>
    <dgm:pt modelId="{7AAB3F46-0F32-49FF-8DE2-AABBB9097760}" type="parTrans" cxnId="{05525679-8038-4BFB-B844-CBA319A34726}">
      <dgm:prSet/>
      <dgm:spPr/>
      <dgm:t>
        <a:bodyPr/>
        <a:lstStyle/>
        <a:p>
          <a:endParaRPr lang="el-GR"/>
        </a:p>
      </dgm:t>
    </dgm:pt>
    <dgm:pt modelId="{DA6F0723-4F24-448C-987D-CAB2A730708C}" type="sibTrans" cxnId="{05525679-8038-4BFB-B844-CBA319A34726}">
      <dgm:prSet/>
      <dgm:spPr/>
      <dgm:t>
        <a:bodyPr/>
        <a:lstStyle/>
        <a:p>
          <a:endParaRPr lang="el-GR"/>
        </a:p>
      </dgm:t>
    </dgm:pt>
    <dgm:pt modelId="{90BEE414-F4FF-4347-A151-22AFC5157151}" type="pres">
      <dgm:prSet presAssocID="{106A2676-8B11-42E8-BE6C-9202DA90BA0B}" presName="compositeShape" presStyleCnt="0">
        <dgm:presLayoutVars>
          <dgm:chMax val="2"/>
          <dgm:dir/>
          <dgm:resizeHandles val="exact"/>
        </dgm:presLayoutVars>
      </dgm:prSet>
      <dgm:spPr/>
      <dgm:t>
        <a:bodyPr/>
        <a:lstStyle/>
        <a:p>
          <a:endParaRPr lang="en-US"/>
        </a:p>
      </dgm:t>
    </dgm:pt>
    <dgm:pt modelId="{0C041231-5B91-41A0-863B-0173096FA2E0}" type="pres">
      <dgm:prSet presAssocID="{106A2676-8B11-42E8-BE6C-9202DA90BA0B}" presName="divider" presStyleLbl="fgShp" presStyleIdx="0" presStyleCnt="1"/>
      <dgm:spPr/>
    </dgm:pt>
    <dgm:pt modelId="{87B2DD43-94B1-45C0-B678-A5396C6BD618}" type="pres">
      <dgm:prSet presAssocID="{243B4D0E-3FC9-45AA-9A6D-0B43C1EE792C}" presName="downArrow" presStyleLbl="node1" presStyleIdx="0" presStyleCnt="2"/>
      <dgm:spPr/>
    </dgm:pt>
    <dgm:pt modelId="{0DF6D2F1-7C3F-4F48-8721-7A482C711A42}" type="pres">
      <dgm:prSet presAssocID="{243B4D0E-3FC9-45AA-9A6D-0B43C1EE792C}" presName="downArrowText" presStyleLbl="revTx" presStyleIdx="0" presStyleCnt="2" custScaleX="122377">
        <dgm:presLayoutVars>
          <dgm:bulletEnabled val="1"/>
        </dgm:presLayoutVars>
      </dgm:prSet>
      <dgm:spPr/>
      <dgm:t>
        <a:bodyPr/>
        <a:lstStyle/>
        <a:p>
          <a:endParaRPr lang="en-US"/>
        </a:p>
      </dgm:t>
    </dgm:pt>
    <dgm:pt modelId="{54F929F1-9BAB-4517-BE35-2FA41A9A2875}" type="pres">
      <dgm:prSet presAssocID="{B750AE6E-4862-4349-86D6-133850C38F85}" presName="upArrow" presStyleLbl="node1" presStyleIdx="1" presStyleCnt="2"/>
      <dgm:spPr/>
    </dgm:pt>
    <dgm:pt modelId="{5A4E7153-32AD-43B4-B241-BE76546F1EC2}" type="pres">
      <dgm:prSet presAssocID="{B750AE6E-4862-4349-86D6-133850C38F85}" presName="upArrowText" presStyleLbl="revTx" presStyleIdx="1" presStyleCnt="2" custScaleX="130091">
        <dgm:presLayoutVars>
          <dgm:bulletEnabled val="1"/>
        </dgm:presLayoutVars>
      </dgm:prSet>
      <dgm:spPr/>
      <dgm:t>
        <a:bodyPr/>
        <a:lstStyle/>
        <a:p>
          <a:endParaRPr lang="en-US"/>
        </a:p>
      </dgm:t>
    </dgm:pt>
  </dgm:ptLst>
  <dgm:cxnLst>
    <dgm:cxn modelId="{B4759B76-715E-471B-A684-2CB53443964C}" type="presOf" srcId="{B750AE6E-4862-4349-86D6-133850C38F85}" destId="{5A4E7153-32AD-43B4-B241-BE76546F1EC2}" srcOrd="0" destOrd="0" presId="urn:microsoft.com/office/officeart/2005/8/layout/arrow3"/>
    <dgm:cxn modelId="{05525679-8038-4BFB-B844-CBA319A34726}" srcId="{106A2676-8B11-42E8-BE6C-9202DA90BA0B}" destId="{B750AE6E-4862-4349-86D6-133850C38F85}" srcOrd="1" destOrd="0" parTransId="{7AAB3F46-0F32-49FF-8DE2-AABBB9097760}" sibTransId="{DA6F0723-4F24-448C-987D-CAB2A730708C}"/>
    <dgm:cxn modelId="{344CD096-0C05-4539-B361-76A124C021A6}" srcId="{106A2676-8B11-42E8-BE6C-9202DA90BA0B}" destId="{243B4D0E-3FC9-45AA-9A6D-0B43C1EE792C}" srcOrd="0" destOrd="0" parTransId="{4AB90FFD-DCA9-47E3-8A4A-0D4D413F5487}" sibTransId="{90506799-DFAA-4EC3-8105-3022F3C76FEA}"/>
    <dgm:cxn modelId="{52C1444A-3874-4772-8ACA-A9A3FCF3D220}" type="presOf" srcId="{243B4D0E-3FC9-45AA-9A6D-0B43C1EE792C}" destId="{0DF6D2F1-7C3F-4F48-8721-7A482C711A42}" srcOrd="0" destOrd="0" presId="urn:microsoft.com/office/officeart/2005/8/layout/arrow3"/>
    <dgm:cxn modelId="{45C11E1E-AB09-4E44-AF87-0A87CD94E3C8}" type="presOf" srcId="{106A2676-8B11-42E8-BE6C-9202DA90BA0B}" destId="{90BEE414-F4FF-4347-A151-22AFC5157151}" srcOrd="0" destOrd="0" presId="urn:microsoft.com/office/officeart/2005/8/layout/arrow3"/>
    <dgm:cxn modelId="{6E990EF9-D063-4A87-AA32-1092151A3FCE}" type="presParOf" srcId="{90BEE414-F4FF-4347-A151-22AFC5157151}" destId="{0C041231-5B91-41A0-863B-0173096FA2E0}" srcOrd="0" destOrd="0" presId="urn:microsoft.com/office/officeart/2005/8/layout/arrow3"/>
    <dgm:cxn modelId="{2E0F5F86-21A7-4B73-862D-8637B92D763E}" type="presParOf" srcId="{90BEE414-F4FF-4347-A151-22AFC5157151}" destId="{87B2DD43-94B1-45C0-B678-A5396C6BD618}" srcOrd="1" destOrd="0" presId="urn:microsoft.com/office/officeart/2005/8/layout/arrow3"/>
    <dgm:cxn modelId="{A4719F8F-02F9-4D77-BD16-1D45DD454368}" type="presParOf" srcId="{90BEE414-F4FF-4347-A151-22AFC5157151}" destId="{0DF6D2F1-7C3F-4F48-8721-7A482C711A42}" srcOrd="2" destOrd="0" presId="urn:microsoft.com/office/officeart/2005/8/layout/arrow3"/>
    <dgm:cxn modelId="{B79669C1-BEF7-4707-949B-CB1716BD1427}" type="presParOf" srcId="{90BEE414-F4FF-4347-A151-22AFC5157151}" destId="{54F929F1-9BAB-4517-BE35-2FA41A9A2875}" srcOrd="3" destOrd="0" presId="urn:microsoft.com/office/officeart/2005/8/layout/arrow3"/>
    <dgm:cxn modelId="{C44B2671-6CD8-4D37-A02C-6A362DE79567}" type="presParOf" srcId="{90BEE414-F4FF-4347-A151-22AFC5157151}" destId="{5A4E7153-32AD-43B4-B241-BE76546F1EC2}"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41231-5B91-41A0-863B-0173096FA2E0}">
      <dsp:nvSpPr>
        <dsp:cNvPr id="0" name=""/>
        <dsp:cNvSpPr/>
      </dsp:nvSpPr>
      <dsp:spPr>
        <a:xfrm rot="21300000">
          <a:off x="27139" y="2053226"/>
          <a:ext cx="8789489" cy="1006529"/>
        </a:xfrm>
        <a:prstGeom prst="mathMinus">
          <a:avLst/>
        </a:prstGeom>
        <a:solidFill>
          <a:schemeClr val="accent2">
            <a:tint val="4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B2DD43-94B1-45C0-B678-A5396C6BD618}">
      <dsp:nvSpPr>
        <dsp:cNvPr id="0" name=""/>
        <dsp:cNvSpPr/>
      </dsp:nvSpPr>
      <dsp:spPr>
        <a:xfrm>
          <a:off x="1061252" y="255649"/>
          <a:ext cx="2653130" cy="2045192"/>
        </a:xfrm>
        <a:prstGeom prst="downArrow">
          <a:avLst/>
        </a:prstGeom>
        <a:solidFill>
          <a:schemeClr val="accent2">
            <a:alpha val="9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6D2F1-7C3F-4F48-8721-7A482C711A42}">
      <dsp:nvSpPr>
        <dsp:cNvPr id="0" name=""/>
        <dsp:cNvSpPr/>
      </dsp:nvSpPr>
      <dsp:spPr>
        <a:xfrm>
          <a:off x="4370561" y="0"/>
          <a:ext cx="3463276" cy="214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dirty="0"/>
            <a:t>Το 1/3 των παιδιών ήταν αδρανή και με καθιστικές συμπεριφορές  </a:t>
          </a:r>
          <a:r>
            <a:rPr lang="en-US" sz="2000" kern="1200" dirty="0"/>
            <a:t> </a:t>
          </a:r>
          <a:endParaRPr lang="el-GR" sz="2000" kern="1200" dirty="0"/>
        </a:p>
      </dsp:txBody>
      <dsp:txXfrm>
        <a:off x="4370561" y="0"/>
        <a:ext cx="3463276" cy="2147452"/>
      </dsp:txXfrm>
    </dsp:sp>
    <dsp:sp modelId="{54F929F1-9BAB-4517-BE35-2FA41A9A2875}">
      <dsp:nvSpPr>
        <dsp:cNvPr id="0" name=""/>
        <dsp:cNvSpPr/>
      </dsp:nvSpPr>
      <dsp:spPr>
        <a:xfrm>
          <a:off x="5129385" y="2812140"/>
          <a:ext cx="2653130" cy="2045192"/>
        </a:xfrm>
        <a:prstGeom prst="upArrow">
          <a:avLst/>
        </a:prstGeom>
        <a:solidFill>
          <a:schemeClr val="accent2">
            <a:alpha val="90000"/>
            <a:hueOff val="0"/>
            <a:satOff val="0"/>
            <a:lumOff val="0"/>
            <a:alphaOff val="-4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4E7153-32AD-43B4-B241-BE76546F1EC2}">
      <dsp:nvSpPr>
        <dsp:cNvPr id="0" name=""/>
        <dsp:cNvSpPr/>
      </dsp:nvSpPr>
      <dsp:spPr>
        <a:xfrm>
          <a:off x="900776" y="2965529"/>
          <a:ext cx="3681582" cy="214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dirty="0"/>
            <a:t>Το 19% των αγοριών και 10% των κοριτσιών κατηγοριοποιήθηκαν ως δραστήρια και χωρίς καθιστικές συμπεριφορές </a:t>
          </a:r>
          <a:endParaRPr lang="el-GR" sz="2000" kern="1200" dirty="0"/>
        </a:p>
      </dsp:txBody>
      <dsp:txXfrm>
        <a:off x="900776" y="2965529"/>
        <a:ext cx="3681582" cy="2147452"/>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970FB-402B-4BFC-954C-AE8401634BE0}" type="datetimeFigureOut">
              <a:rPr lang="el-GR" smtClean="0"/>
              <a:t>23/7/2019</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B3FB2-DBAF-4118-AB5C-1F885D01897C}" type="slidenum">
              <a:rPr lang="el-GR" smtClean="0"/>
              <a:t>‹#›</a:t>
            </a:fld>
            <a:endParaRPr lang="el-GR"/>
          </a:p>
        </p:txBody>
      </p:sp>
    </p:spTree>
    <p:extLst>
      <p:ext uri="{BB962C8B-B14F-4D97-AF65-F5344CB8AC3E}">
        <p14:creationId xmlns:p14="http://schemas.microsoft.com/office/powerpoint/2010/main" val="1997234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B3FB2-DBAF-4118-AB5C-1F885D01897C}" type="slidenum">
              <a:rPr lang="el-GR" smtClean="0"/>
              <a:t>1</a:t>
            </a:fld>
            <a:endParaRPr lang="el-GR"/>
          </a:p>
        </p:txBody>
      </p:sp>
    </p:spTree>
    <p:extLst>
      <p:ext uri="{BB962C8B-B14F-4D97-AF65-F5344CB8AC3E}">
        <p14:creationId xmlns:p14="http://schemas.microsoft.com/office/powerpoint/2010/main" val="82705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B3FB2-DBAF-4118-AB5C-1F885D01897C}" type="slidenum">
              <a:rPr lang="el-GR" smtClean="0"/>
              <a:t>10</a:t>
            </a:fld>
            <a:endParaRPr lang="el-GR"/>
          </a:p>
        </p:txBody>
      </p:sp>
    </p:spTree>
    <p:extLst>
      <p:ext uri="{BB962C8B-B14F-4D97-AF65-F5344CB8AC3E}">
        <p14:creationId xmlns:p14="http://schemas.microsoft.com/office/powerpoint/2010/main" val="3332831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B3FB2-DBAF-4118-AB5C-1F885D01897C}" type="slidenum">
              <a:rPr lang="el-GR" smtClean="0"/>
              <a:t>11</a:t>
            </a:fld>
            <a:endParaRPr lang="el-GR"/>
          </a:p>
        </p:txBody>
      </p:sp>
    </p:spTree>
    <p:extLst>
      <p:ext uri="{BB962C8B-B14F-4D97-AF65-F5344CB8AC3E}">
        <p14:creationId xmlns:p14="http://schemas.microsoft.com/office/powerpoint/2010/main" val="1072699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B3FB2-DBAF-4118-AB5C-1F885D01897C}" type="slidenum">
              <a:rPr lang="el-GR" smtClean="0"/>
              <a:t>12</a:t>
            </a:fld>
            <a:endParaRPr lang="el-GR"/>
          </a:p>
        </p:txBody>
      </p:sp>
    </p:spTree>
    <p:extLst>
      <p:ext uri="{BB962C8B-B14F-4D97-AF65-F5344CB8AC3E}">
        <p14:creationId xmlns:p14="http://schemas.microsoft.com/office/powerpoint/2010/main" val="850688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B3FB2-DBAF-4118-AB5C-1F885D01897C}" type="slidenum">
              <a:rPr lang="el-GR" smtClean="0"/>
              <a:t>13</a:t>
            </a:fld>
            <a:endParaRPr lang="el-GR"/>
          </a:p>
        </p:txBody>
      </p:sp>
    </p:spTree>
    <p:extLst>
      <p:ext uri="{BB962C8B-B14F-4D97-AF65-F5344CB8AC3E}">
        <p14:creationId xmlns:p14="http://schemas.microsoft.com/office/powerpoint/2010/main" val="128063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B3FB2-DBAF-4118-AB5C-1F885D01897C}" type="slidenum">
              <a:rPr lang="el-GR" smtClean="0"/>
              <a:t>14</a:t>
            </a:fld>
            <a:endParaRPr lang="el-GR"/>
          </a:p>
        </p:txBody>
      </p:sp>
    </p:spTree>
    <p:extLst>
      <p:ext uri="{BB962C8B-B14F-4D97-AF65-F5344CB8AC3E}">
        <p14:creationId xmlns:p14="http://schemas.microsoft.com/office/powerpoint/2010/main" val="1459773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aseline="0" dirty="0"/>
          </a:p>
        </p:txBody>
      </p:sp>
      <p:sp>
        <p:nvSpPr>
          <p:cNvPr id="4" name="Θέση αριθμού διαφάνειας 3"/>
          <p:cNvSpPr>
            <a:spLocks noGrp="1"/>
          </p:cNvSpPr>
          <p:nvPr>
            <p:ph type="sldNum" sz="quarter" idx="10"/>
          </p:nvPr>
        </p:nvSpPr>
        <p:spPr/>
        <p:txBody>
          <a:bodyPr/>
          <a:lstStyle/>
          <a:p>
            <a:fld id="{8FDF9EAD-8D39-4D68-8EB4-1E8CF4CC2520}" type="slidenum">
              <a:rPr lang="el-GR" smtClean="0"/>
              <a:t>15</a:t>
            </a:fld>
            <a:endParaRPr lang="el-GR"/>
          </a:p>
        </p:txBody>
      </p:sp>
    </p:spTree>
    <p:extLst>
      <p:ext uri="{BB962C8B-B14F-4D97-AF65-F5344CB8AC3E}">
        <p14:creationId xmlns:p14="http://schemas.microsoft.com/office/powerpoint/2010/main" val="2555502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636588" y="4560888"/>
            <a:ext cx="5946775" cy="4883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l-GR" sz="1000" dirty="0">
              <a:latin typeface="Arial" panose="020B0604020202020204" pitchFamily="34" charset="0"/>
            </a:endParaRPr>
          </a:p>
        </p:txBody>
      </p:sp>
    </p:spTree>
    <p:extLst>
      <p:ext uri="{BB962C8B-B14F-4D97-AF65-F5344CB8AC3E}">
        <p14:creationId xmlns:p14="http://schemas.microsoft.com/office/powerpoint/2010/main" val="3764413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dirty="0">
              <a:latin typeface="Arial" panose="020B0604020202020204" pitchFamily="34" charset="0"/>
            </a:endParaRPr>
          </a:p>
        </p:txBody>
      </p:sp>
    </p:spTree>
    <p:extLst>
      <p:ext uri="{BB962C8B-B14F-4D97-AF65-F5344CB8AC3E}">
        <p14:creationId xmlns:p14="http://schemas.microsoft.com/office/powerpoint/2010/main" val="1357198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731838" y="4560888"/>
            <a:ext cx="5851525" cy="4883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Tx/>
              <a:buChar char="•"/>
            </a:pPr>
            <a:endParaRPr lang="en-US" altLang="el-GR" sz="900" dirty="0">
              <a:latin typeface="Arial" panose="020B0604020202020204" pitchFamily="34" charset="0"/>
            </a:endParaRPr>
          </a:p>
        </p:txBody>
      </p:sp>
    </p:spTree>
    <p:extLst>
      <p:ext uri="{BB962C8B-B14F-4D97-AF65-F5344CB8AC3E}">
        <p14:creationId xmlns:p14="http://schemas.microsoft.com/office/powerpoint/2010/main" val="3527731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636588" y="4560888"/>
            <a:ext cx="5946775" cy="4883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l-GR" sz="1000" dirty="0">
              <a:latin typeface="Arial" panose="020B0604020202020204" pitchFamily="34" charset="0"/>
            </a:endParaRPr>
          </a:p>
        </p:txBody>
      </p:sp>
    </p:spTree>
    <p:extLst>
      <p:ext uri="{BB962C8B-B14F-4D97-AF65-F5344CB8AC3E}">
        <p14:creationId xmlns:p14="http://schemas.microsoft.com/office/powerpoint/2010/main" val="376441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dirty="0">
              <a:latin typeface="Arial" panose="020B0604020202020204" pitchFamily="34" charset="0"/>
            </a:endParaRPr>
          </a:p>
        </p:txBody>
      </p:sp>
    </p:spTree>
    <p:extLst>
      <p:ext uri="{BB962C8B-B14F-4D97-AF65-F5344CB8AC3E}">
        <p14:creationId xmlns:p14="http://schemas.microsoft.com/office/powerpoint/2010/main" val="1100759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B3FB2-DBAF-4118-AB5C-1F885D01897C}" type="slidenum">
              <a:rPr lang="el-GR" smtClean="0"/>
              <a:t>20</a:t>
            </a:fld>
            <a:endParaRPr lang="el-GR"/>
          </a:p>
        </p:txBody>
      </p:sp>
    </p:spTree>
    <p:extLst>
      <p:ext uri="{BB962C8B-B14F-4D97-AF65-F5344CB8AC3E}">
        <p14:creationId xmlns:p14="http://schemas.microsoft.com/office/powerpoint/2010/main" val="1109487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a:p>
            <a:endParaRPr lang="el-GR" sz="1200" b="0" i="0" u="none" strike="noStrike" kern="1200" baseline="0" dirty="0">
              <a:solidFill>
                <a:schemeClr val="tx1"/>
              </a:solidFill>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8FDF9EAD-8D39-4D68-8EB4-1E8CF4CC2520}" type="slidenum">
              <a:rPr lang="el-GR" smtClean="0"/>
              <a:t>21</a:t>
            </a:fld>
            <a:endParaRPr lang="el-GR"/>
          </a:p>
        </p:txBody>
      </p:sp>
    </p:spTree>
    <p:extLst>
      <p:ext uri="{BB962C8B-B14F-4D97-AF65-F5344CB8AC3E}">
        <p14:creationId xmlns:p14="http://schemas.microsoft.com/office/powerpoint/2010/main" val="2824717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8FDF9EAD-8D39-4D68-8EB4-1E8CF4CC2520}" type="slidenum">
              <a:rPr lang="el-GR" smtClean="0"/>
              <a:t>22</a:t>
            </a:fld>
            <a:endParaRPr lang="el-GR"/>
          </a:p>
        </p:txBody>
      </p:sp>
    </p:spTree>
    <p:extLst>
      <p:ext uri="{BB962C8B-B14F-4D97-AF65-F5344CB8AC3E}">
        <p14:creationId xmlns:p14="http://schemas.microsoft.com/office/powerpoint/2010/main" val="2824717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200" b="0" i="0" u="none" strike="noStrike" kern="1200" baseline="0" dirty="0">
              <a:solidFill>
                <a:schemeClr val="tx1"/>
              </a:solidFill>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8FDF9EAD-8D39-4D68-8EB4-1E8CF4CC2520}" type="slidenum">
              <a:rPr lang="el-GR" smtClean="0"/>
              <a:t>23</a:t>
            </a:fld>
            <a:endParaRPr lang="el-GR"/>
          </a:p>
        </p:txBody>
      </p:sp>
    </p:spTree>
    <p:extLst>
      <p:ext uri="{BB962C8B-B14F-4D97-AF65-F5344CB8AC3E}">
        <p14:creationId xmlns:p14="http://schemas.microsoft.com/office/powerpoint/2010/main" val="2555502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B3FB2-DBAF-4118-AB5C-1F885D01897C}" type="slidenum">
              <a:rPr lang="el-GR" smtClean="0"/>
              <a:t>24</a:t>
            </a:fld>
            <a:endParaRPr lang="el-GR"/>
          </a:p>
        </p:txBody>
      </p:sp>
    </p:spTree>
    <p:extLst>
      <p:ext uri="{BB962C8B-B14F-4D97-AF65-F5344CB8AC3E}">
        <p14:creationId xmlns:p14="http://schemas.microsoft.com/office/powerpoint/2010/main" val="3079579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B3FB2-DBAF-4118-AB5C-1F885D01897C}" type="slidenum">
              <a:rPr lang="el-GR" smtClean="0"/>
              <a:t>25</a:t>
            </a:fld>
            <a:endParaRPr lang="el-GR"/>
          </a:p>
        </p:txBody>
      </p:sp>
    </p:spTree>
    <p:extLst>
      <p:ext uri="{BB962C8B-B14F-4D97-AF65-F5344CB8AC3E}">
        <p14:creationId xmlns:p14="http://schemas.microsoft.com/office/powerpoint/2010/main" val="2850667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B3FB2-DBAF-4118-AB5C-1F885D01897C}" type="slidenum">
              <a:rPr lang="el-GR" smtClean="0"/>
              <a:t>26</a:t>
            </a:fld>
            <a:endParaRPr lang="el-GR"/>
          </a:p>
        </p:txBody>
      </p:sp>
    </p:spTree>
    <p:extLst>
      <p:ext uri="{BB962C8B-B14F-4D97-AF65-F5344CB8AC3E}">
        <p14:creationId xmlns:p14="http://schemas.microsoft.com/office/powerpoint/2010/main" val="3976724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B3FB2-DBAF-4118-AB5C-1F885D01897C}" type="slidenum">
              <a:rPr lang="el-GR" smtClean="0"/>
              <a:t>27</a:t>
            </a:fld>
            <a:endParaRPr lang="el-GR"/>
          </a:p>
        </p:txBody>
      </p:sp>
    </p:spTree>
    <p:extLst>
      <p:ext uri="{BB962C8B-B14F-4D97-AF65-F5344CB8AC3E}">
        <p14:creationId xmlns:p14="http://schemas.microsoft.com/office/powerpoint/2010/main" val="4239406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B3FB2-DBAF-4118-AB5C-1F885D01897C}" type="slidenum">
              <a:rPr lang="el-GR" smtClean="0"/>
              <a:t>28</a:t>
            </a:fld>
            <a:endParaRPr lang="el-GR"/>
          </a:p>
        </p:txBody>
      </p:sp>
    </p:spTree>
    <p:extLst>
      <p:ext uri="{BB962C8B-B14F-4D97-AF65-F5344CB8AC3E}">
        <p14:creationId xmlns:p14="http://schemas.microsoft.com/office/powerpoint/2010/main" val="298815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B3FB2-DBAF-4118-AB5C-1F885D01897C}" type="slidenum">
              <a:rPr lang="el-GR" smtClean="0"/>
              <a:t>3</a:t>
            </a:fld>
            <a:endParaRPr lang="el-GR"/>
          </a:p>
        </p:txBody>
      </p:sp>
    </p:spTree>
    <p:extLst>
      <p:ext uri="{BB962C8B-B14F-4D97-AF65-F5344CB8AC3E}">
        <p14:creationId xmlns:p14="http://schemas.microsoft.com/office/powerpoint/2010/main" val="1216031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B3FB2-DBAF-4118-AB5C-1F885D01897C}" type="slidenum">
              <a:rPr lang="el-GR" smtClean="0"/>
              <a:t>4</a:t>
            </a:fld>
            <a:endParaRPr lang="el-GR"/>
          </a:p>
        </p:txBody>
      </p:sp>
    </p:spTree>
    <p:extLst>
      <p:ext uri="{BB962C8B-B14F-4D97-AF65-F5344CB8AC3E}">
        <p14:creationId xmlns:p14="http://schemas.microsoft.com/office/powerpoint/2010/main" val="3451834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B3FB2-DBAF-4118-AB5C-1F885D01897C}" type="slidenum">
              <a:rPr lang="el-GR" smtClean="0"/>
              <a:t>5</a:t>
            </a:fld>
            <a:endParaRPr lang="el-GR"/>
          </a:p>
        </p:txBody>
      </p:sp>
    </p:spTree>
    <p:extLst>
      <p:ext uri="{BB962C8B-B14F-4D97-AF65-F5344CB8AC3E}">
        <p14:creationId xmlns:p14="http://schemas.microsoft.com/office/powerpoint/2010/main" val="315870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B3FB2-DBAF-4118-AB5C-1F885D01897C}" type="slidenum">
              <a:rPr lang="el-GR" smtClean="0"/>
              <a:t>6</a:t>
            </a:fld>
            <a:endParaRPr lang="el-GR"/>
          </a:p>
        </p:txBody>
      </p:sp>
    </p:spTree>
    <p:extLst>
      <p:ext uri="{BB962C8B-B14F-4D97-AF65-F5344CB8AC3E}">
        <p14:creationId xmlns:p14="http://schemas.microsoft.com/office/powerpoint/2010/main" val="4178490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B3FB2-DBAF-4118-AB5C-1F885D01897C}" type="slidenum">
              <a:rPr lang="el-GR" smtClean="0"/>
              <a:t>7</a:t>
            </a:fld>
            <a:endParaRPr lang="el-GR"/>
          </a:p>
        </p:txBody>
      </p:sp>
    </p:spTree>
    <p:extLst>
      <p:ext uri="{BB962C8B-B14F-4D97-AF65-F5344CB8AC3E}">
        <p14:creationId xmlns:p14="http://schemas.microsoft.com/office/powerpoint/2010/main" val="2573703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B3FB2-DBAF-4118-AB5C-1F885D01897C}" type="slidenum">
              <a:rPr lang="el-GR" smtClean="0"/>
              <a:t>8</a:t>
            </a:fld>
            <a:endParaRPr lang="el-GR"/>
          </a:p>
        </p:txBody>
      </p:sp>
    </p:spTree>
    <p:extLst>
      <p:ext uri="{BB962C8B-B14F-4D97-AF65-F5344CB8AC3E}">
        <p14:creationId xmlns:p14="http://schemas.microsoft.com/office/powerpoint/2010/main" val="666653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B3FB2-DBAF-4118-AB5C-1F885D01897C}" type="slidenum">
              <a:rPr lang="el-GR" smtClean="0"/>
              <a:t>9</a:t>
            </a:fld>
            <a:endParaRPr lang="el-GR"/>
          </a:p>
        </p:txBody>
      </p:sp>
    </p:spTree>
    <p:extLst>
      <p:ext uri="{BB962C8B-B14F-4D97-AF65-F5344CB8AC3E}">
        <p14:creationId xmlns:p14="http://schemas.microsoft.com/office/powerpoint/2010/main" val="1782100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l-GR"/>
              <a:t>Στυλ κύριου τίτλου</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7/23/2019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547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125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B61BEF0D-F0BB-DE4B-95CE-6DB70DBA9567}" type="datetimeFigureOut">
              <a:rPr lang="en-US" smtClean="0"/>
              <a:pPr/>
              <a:t>7/23/2019</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9852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7813"/>
            <a:ext cx="8229600" cy="1143000"/>
          </a:xfrm>
        </p:spPr>
        <p:txBody>
          <a:bodyPr/>
          <a:lstStyle/>
          <a:p>
            <a:r>
              <a:rPr lang="el-GR"/>
              <a:t>Στυλ κύριου τίτλου</a:t>
            </a:r>
          </a:p>
        </p:txBody>
      </p:sp>
      <p:sp>
        <p:nvSpPr>
          <p:cNvPr id="3" name="Θέση πίνακα 2"/>
          <p:cNvSpPr>
            <a:spLocks noGrp="1"/>
          </p:cNvSpPr>
          <p:nvPr>
            <p:ph type="tbl" idx="1"/>
          </p:nvPr>
        </p:nvSpPr>
        <p:spPr>
          <a:xfrm>
            <a:off x="457200" y="1600200"/>
            <a:ext cx="8229600" cy="4530725"/>
          </a:xfrm>
        </p:spPr>
        <p:txBody>
          <a:bodyPr/>
          <a:lstStyle/>
          <a:p>
            <a:endParaRPr lang="el-GR"/>
          </a:p>
        </p:txBody>
      </p:sp>
      <p:sp>
        <p:nvSpPr>
          <p:cNvPr id="4" name="Θέση ημερομηνίας 3"/>
          <p:cNvSpPr>
            <a:spLocks noGrp="1"/>
          </p:cNvSpPr>
          <p:nvPr>
            <p:ph type="dt" sz="half" idx="10"/>
          </p:nvPr>
        </p:nvSpPr>
        <p:spPr>
          <a:xfrm>
            <a:off x="457200" y="6243638"/>
            <a:ext cx="2133600" cy="457200"/>
          </a:xfrm>
        </p:spPr>
        <p:txBody>
          <a:bodyPr/>
          <a:lstStyle>
            <a:lvl1pPr>
              <a:defRPr/>
            </a:lvl1pPr>
          </a:lstStyle>
          <a:p>
            <a:endParaRPr lang="el-GR" altLang="el-GR"/>
          </a:p>
        </p:txBody>
      </p:sp>
      <p:sp>
        <p:nvSpPr>
          <p:cNvPr id="5" name="Θέση υποσέλιδου 4"/>
          <p:cNvSpPr>
            <a:spLocks noGrp="1"/>
          </p:cNvSpPr>
          <p:nvPr>
            <p:ph type="ftr" sz="quarter" idx="11"/>
          </p:nvPr>
        </p:nvSpPr>
        <p:spPr>
          <a:xfrm>
            <a:off x="3124200" y="6248400"/>
            <a:ext cx="2895600" cy="457200"/>
          </a:xfrm>
        </p:spPr>
        <p:txBody>
          <a:bodyPr/>
          <a:lstStyle>
            <a:lvl1pPr>
              <a:defRPr/>
            </a:lvl1pPr>
          </a:lstStyle>
          <a:p>
            <a:endParaRPr lang="el-GR" altLang="el-GR"/>
          </a:p>
        </p:txBody>
      </p:sp>
      <p:sp>
        <p:nvSpPr>
          <p:cNvPr id="6" name="Θέση αριθμού διαφάνειας 5"/>
          <p:cNvSpPr>
            <a:spLocks noGrp="1"/>
          </p:cNvSpPr>
          <p:nvPr>
            <p:ph type="sldNum" sz="quarter" idx="12"/>
          </p:nvPr>
        </p:nvSpPr>
        <p:spPr>
          <a:xfrm>
            <a:off x="6553200" y="6243638"/>
            <a:ext cx="2133600" cy="457200"/>
          </a:xfrm>
        </p:spPr>
        <p:txBody>
          <a:bodyPr/>
          <a:lstStyle>
            <a:lvl1pPr>
              <a:defRPr/>
            </a:lvl1pPr>
          </a:lstStyle>
          <a:p>
            <a:fld id="{D26AE90F-6E51-4B44-A389-ED5F93973C03}" type="slidenum">
              <a:rPr lang="el-GR" altLang="el-GR"/>
              <a:pPr/>
              <a:t>‹#›</a:t>
            </a:fld>
            <a:endParaRPr lang="el-GR" altLang="el-GR"/>
          </a:p>
        </p:txBody>
      </p:sp>
    </p:spTree>
    <p:extLst>
      <p:ext uri="{BB962C8B-B14F-4D97-AF65-F5344CB8AC3E}">
        <p14:creationId xmlns:p14="http://schemas.microsoft.com/office/powerpoint/2010/main" val="225099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374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l-GR"/>
              <a:t>Στυλ κύριου τίτλου</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7/23/2019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2263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705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727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322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060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l-GR"/>
              <a:t>Στυλ κύριου τίτλου</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7/23/2019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5636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l-GR"/>
              <a:t>Στυλ κύριου τίτλου</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997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l-GR"/>
              <a:t>Στυλ κύριου τίτλου</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7/23/2019</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8974670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8"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4BF830C-B6C7-423C-9614-57C08C3237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 a yellow room&#10;&#10;Description automatically generated">
            <a:extLst>
              <a:ext uri="{FF2B5EF4-FFF2-40B4-BE49-F238E27FC236}">
                <a16:creationId xmlns:a16="http://schemas.microsoft.com/office/drawing/2014/main" id="{BFF9E729-8DBC-6249-83EE-1B3C293126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6857990"/>
          </a:xfrm>
          <a:prstGeom prst="rect">
            <a:avLst/>
          </a:prstGeom>
        </p:spPr>
      </p:pic>
      <p:grpSp>
        <p:nvGrpSpPr>
          <p:cNvPr id="34" name="Group 33">
            <a:extLst>
              <a:ext uri="{FF2B5EF4-FFF2-40B4-BE49-F238E27FC236}">
                <a16:creationId xmlns:a16="http://schemas.microsoft.com/office/drawing/2014/main" id="{0E4A73AE-0788-4542-B4A8-13285C7CE69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0" y="453643"/>
            <a:ext cx="8474200" cy="98554"/>
            <a:chOff x="446534" y="453643"/>
            <a:chExt cx="11298933" cy="98554"/>
          </a:xfrm>
        </p:grpSpPr>
        <p:sp>
          <p:nvSpPr>
            <p:cNvPr id="35" name="Rectangle 34">
              <a:extLst>
                <a:ext uri="{FF2B5EF4-FFF2-40B4-BE49-F238E27FC236}">
                  <a16:creationId xmlns:a16="http://schemas.microsoft.com/office/drawing/2014/main" id="{24A18362-7604-4149-A365-69E1BC2E12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792A281C-3AAD-4F35-A822-1436E3CB96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id="{B3214004-C725-45BC-8E6A-78262D1F5D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9" name="Rectangle 38">
            <a:extLst>
              <a:ext uri="{FF2B5EF4-FFF2-40B4-BE49-F238E27FC236}">
                <a16:creationId xmlns:a16="http://schemas.microsoft.com/office/drawing/2014/main" id="{2285D255-F70B-4F6F-9D26-BF6E9B6E2D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549" y="4428067"/>
            <a:ext cx="8445500"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Τίτλος 1"/>
          <p:cNvSpPr>
            <a:spLocks noGrp="1"/>
          </p:cNvSpPr>
          <p:nvPr>
            <p:ph type="ctrTitle"/>
          </p:nvPr>
        </p:nvSpPr>
        <p:spPr>
          <a:xfrm>
            <a:off x="435893" y="4572000"/>
            <a:ext cx="8245162" cy="895244"/>
          </a:xfrm>
        </p:spPr>
        <p:txBody>
          <a:bodyPr>
            <a:normAutofit/>
          </a:bodyPr>
          <a:lstStyle/>
          <a:p>
            <a:pPr>
              <a:lnSpc>
                <a:spcPct val="90000"/>
              </a:lnSpc>
            </a:pPr>
            <a:r>
              <a:rPr lang="el-GR" sz="2700" b="1" dirty="0">
                <a:solidFill>
                  <a:schemeClr val="bg1"/>
                </a:solidFill>
              </a:rPr>
              <a:t>Η </a:t>
            </a:r>
            <a:r>
              <a:rPr lang="el-GR" sz="2700" b="1" dirty="0" err="1">
                <a:solidFill>
                  <a:schemeClr val="bg1"/>
                </a:solidFill>
              </a:rPr>
              <a:t>σημασια</a:t>
            </a:r>
            <a:r>
              <a:rPr lang="el-GR" sz="2700" b="1" dirty="0">
                <a:solidFill>
                  <a:schemeClr val="bg1"/>
                </a:solidFill>
              </a:rPr>
              <a:t> της </a:t>
            </a:r>
            <a:r>
              <a:rPr lang="el-GR" sz="2700" b="1" dirty="0" err="1">
                <a:solidFill>
                  <a:schemeClr val="bg1"/>
                </a:solidFill>
              </a:rPr>
              <a:t>ασκησησ</a:t>
            </a:r>
            <a:r>
              <a:rPr lang="el-GR" sz="2700" b="1" dirty="0">
                <a:solidFill>
                  <a:schemeClr val="bg1"/>
                </a:solidFill>
              </a:rPr>
              <a:t> στην </a:t>
            </a:r>
            <a:r>
              <a:rPr lang="el-GR" sz="2700" b="1" dirty="0" err="1">
                <a:solidFill>
                  <a:schemeClr val="bg1"/>
                </a:solidFill>
              </a:rPr>
              <a:t>παιδικη</a:t>
            </a:r>
            <a:r>
              <a:rPr lang="el-GR" sz="2700" b="1" dirty="0">
                <a:solidFill>
                  <a:schemeClr val="bg1"/>
                </a:solidFill>
              </a:rPr>
              <a:t> </a:t>
            </a:r>
            <a:r>
              <a:rPr lang="el-GR" sz="2700" b="1" dirty="0" err="1">
                <a:solidFill>
                  <a:schemeClr val="bg1"/>
                </a:solidFill>
              </a:rPr>
              <a:t>ηλικα</a:t>
            </a:r>
            <a:endParaRPr lang="el-GR" sz="2700" b="1" dirty="0">
              <a:solidFill>
                <a:schemeClr val="bg1"/>
              </a:solidFill>
            </a:endParaRPr>
          </a:p>
        </p:txBody>
      </p:sp>
      <p:sp>
        <p:nvSpPr>
          <p:cNvPr id="4" name="TextBox 3"/>
          <p:cNvSpPr txBox="1"/>
          <p:nvPr/>
        </p:nvSpPr>
        <p:spPr>
          <a:xfrm>
            <a:off x="6935274" y="1465777"/>
            <a:ext cx="2208727" cy="300082"/>
          </a:xfrm>
          <a:prstGeom prst="rect">
            <a:avLst/>
          </a:prstGeom>
          <a:noFill/>
        </p:spPr>
        <p:txBody>
          <a:bodyPr wrap="square" rtlCol="0">
            <a:spAutoFit/>
          </a:bodyPr>
          <a:lstStyle/>
          <a:p>
            <a:endParaRPr lang="el-GR" sz="1350" dirty="0"/>
          </a:p>
        </p:txBody>
      </p:sp>
      <p:sp>
        <p:nvSpPr>
          <p:cNvPr id="6" name="AutoShape 4" descr="https://encrypted-tbn2.gstatic.com/images?q=tbn:ANd9GcR3hkGdBRcrIYtUS59kUsXj3jXf-5ioFo2NxzrLWcXmgnE77AwzIg"/>
          <p:cNvSpPr>
            <a:spLocks noChangeAspect="1" noChangeArrowheads="1"/>
          </p:cNvSpPr>
          <p:nvPr/>
        </p:nvSpPr>
        <p:spPr bwMode="auto">
          <a:xfrm>
            <a:off x="155575" y="-1371600"/>
            <a:ext cx="2105025"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6" descr="https://encrypted-tbn2.gstatic.com/images?q=tbn:ANd9GcR3hkGdBRcrIYtUS59kUsXj3jXf-5ioFo2NxzrLWcXmgnE77AwzIg"/>
          <p:cNvSpPr>
            <a:spLocks noChangeAspect="1" noChangeArrowheads="1"/>
          </p:cNvSpPr>
          <p:nvPr/>
        </p:nvSpPr>
        <p:spPr bwMode="auto">
          <a:xfrm>
            <a:off x="307975" y="-1219200"/>
            <a:ext cx="2105025"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AutoShape 10" descr="https://encrypted-tbn0.gstatic.com/images?q=tbn:ANd9GcRv59AqMSao2nYdn8ZqNOZc3OTmaV08pGhSBurunpaSgszcHDLH"/>
          <p:cNvSpPr>
            <a:spLocks noChangeAspect="1" noChangeArrowheads="1"/>
          </p:cNvSpPr>
          <p:nvPr/>
        </p:nvSpPr>
        <p:spPr bwMode="auto">
          <a:xfrm>
            <a:off x="155575" y="-1790700"/>
            <a:ext cx="4476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AutoShape 12" descr="https://encrypted-tbn0.gstatic.com/images?q=tbn:ANd9GcRv59AqMSao2nYdn8ZqNOZc3OTmaV08pGhSBurunpaSgszcHDLH"/>
          <p:cNvSpPr>
            <a:spLocks noChangeAspect="1" noChangeArrowheads="1"/>
          </p:cNvSpPr>
          <p:nvPr/>
        </p:nvSpPr>
        <p:spPr bwMode="auto">
          <a:xfrm>
            <a:off x="307975" y="-1638300"/>
            <a:ext cx="4476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1" name="AutoShape 14" descr="data:image/jpeg;base64,/9j/4AAQSkZJRgABAQAAAQABAAD/2wCEAAkGBxQTEhQUExQWFhUXFRUVGBgWFxcXGBgYGBQWGBgXGhoYHCggGBolHBUWITEhJSkrLi4uFx8zODMsNygtLisBCgoKDg0OGhAQGywkHyQsLCwsLCwsLCwsLCwsLCwsLCwsLCwsLCwsLCwsLCwsLCwsLCwsLCwsLCwsLCwsLCwsLP/AABEIALcBEwMBIgACEQEDEQH/xAAbAAACAwEBAQAAAAAAAAAAAAADBAIFBgABB//EADsQAAECAwUFBwMDAwQDAQAAAAEAAgMRIQQSMUFRBWFxgZETIqGxwdHwBjLhQlJyYoLxFDOSokOywiP/xAAZAQADAQEBAAAAAAAAAAAAAAABAgMEAAX/xAAoEQACAgICAgEEAQUAAAAAAAAAAQIRAyESMUFRIgQTYXHwFDKBkbH/2gAMAwEAAhEDEQA/AMJcXFidMKiiGKfM1/04qGL3s0V8Kqk1i7kBYd1RGFoUy2yzqEPs9EzZn1keqnOT7Rpx411IA6HLH/KLDiDNOxbOHDekXQS0yKmpqRZ4+DGYIHAo4fKkvYpVhTcN2RqFORVRTGYR0HLNHY/RJiGQKGY8QmILb0s94UZPQ6jRb2SODIOEt4wT5YQKAFV9mbIVw1907DJGB9lPxoR9kS0mk5cvdQiQTmJ/NE2CDjQqL2EIcqOSEBC0XstR0TjWzxXvYqil7FaF27kRjtKL10JQAKfsUYxxbPgo9gMjyKE2JLVGZEB08iirQroiZt18wiMdPRTDt/VRfDaeOooutMFUSBXFg0Q2wCP1TC8DCMyupB2SLBu51Q3s5KTjqOYUw6aVoNiMSyEnLiKFVu1bO7s3MvOk7I13q9iSFTT5uVTtGKSaGY3IOTQ0YKTMZG2U8YSd4LQfRtheGRnESE2gTpUAk7swiBoOPsU2y2xYLLrGzbjQyOvqtWP6i9SMuX6TjuBmfqR5vhvqqdXm0u0iPvPZwkZqufZVeM1Rnlgm9ii5GNnK5U5Il9qfosQEO5WSZDSvYkGax8qPW42rAdnkRVRMMhNNhkieYxU3QCRMUK7nQ3HyJtCYfZxKYRm2VTdBkKVCVz3oZKuwVnfLuuw10TcSyzp4r2BYS6uCfgsuCR+3De38KE57tDrr8FUbFLFSNmIwwVvFhjDEIMSFolWVsNUL2eFKqdbCGLaHMJOZwkiwp8N/ug1ezrLSxnLA/MEz2OnTL8Idkk6jhz+YJs9zGo1zHH3XJOiUnsW3HHepw4hG8aFM9m1wyIKBFhObgLw8fyh3oFhWlpwodCvOyIUYVnvCp6e+ITzWS3+a7o6xRp1XnZHimLU5jW3nOAA1os/G+qWzIhsdE3yp1TxTfQrkl2WZhoRhc9yrWfU5Jk6A7lU+CsLDtGFG+x3eza6hVKkuwWmHb0UlF7ZKLp5Y70BqJ3pYFS7fdPzUQwOFcd68dCIQsFE2vafb8KL4agYbTioPeW4Ovbj7o2dRIuI/KzlsjTecir99oBBvTbvy6j1VFaIcycx1QbRTGiNkm5wnhOZ4CuITlotIM5U+eKRhQpTIpSSFHnmJ8KFc0nofdnrnzxHRBfI/kIBM8CQd65zng1E06hQGyfYN08SuUe1boen5XJvkJUQ4hyI6Hh/lH7IIjmTHzCVCvIVR4HipNto5PdEWMkdx80S7JSuUkuhsvCWYSv2MtaBOk3gfBeh8uCkIWqmyHlX5omirOboJYbQD3TPdPyTcVv5S7LGc57lYQBeocR470ZY/KFU6K+FEuGv2a6cdycIGIwRItlpxxQbNY5d0zlkSacCouHL9jKVfoVjMAz9UMTHBW7YQGSG+yZtFNPb2TRroLYfZgzHRNuf0Rtn2UXQRUL21QtMfNaft1HZkc05aANhkVZzGR9imIUUGmeYOKVhuIO/RFJDtxHVZ5IoHfCzFDr76pa17RbCYXRKS0wPBFbFLfuw/dlz0WM2nbDaY1J9mwyaNTqjCFvfQG6BW+1PjuvxJhv6WZS3oDYtJYACgAom4rg0KtixpnRaEToYg2stDnHECnoq8RiCHtMnjNSjPoBqZ9P8AKCSqJCs3+ydoCNCa444OG8Ly32tkKrncBi48FmdhbREKHFEpuLm3BvM/CgRmvA7zjN5xdnwGgWdwqTLRna/JZnapkT2TpZXiGk8BlzUrPt5swHBzJ4XsDwcKKgtFpJDhPelw4uom4pgtm2daBmJb1G8MlnNjbQLXCE8zaaNJyP7SrqJC0oUjjTHTsO6IJaeSq7VAGI7p1GCJGjOAk4T4IAijI8ipyjTsrBgmRpCTq70OMQcCjCG2Rp6pV9cK+aNLwNFu9i8WHrIpcslgSE7M/gqMSWYkqKTQzimKX3buhXI/YjXxXJuSF4MtrMxpq0Y04FeiCQ8jUTHkfRaCyWCCw0LnjCTRPrTxR7Zsp9IgZdawTM6kt/V4V5Ki+nZgedFB2NMEK5dc0jOh45Hz8Fp7RseVZzBVVabJKbfnFSljceyscil0Kx4AxT+zdjmKJjAZnTchwDeEjjgeIWn+nogFE+CCcqYufI1C0FsP08wAXu9THVB2hskCrBIjDer5tDLI4ey8tAmF6HBUed92V9mP7G9xzGhTcPZkxXRPRLGb0xLfLMacVZQYYu0UViSZZ53RkY8C6ZEE6H0KY2dYnOOElfW2yhwULHDukB0zo457jofNJ9iPKx/6h8aARrDc7zObcnexVTang1bhgRoeGRWjtRos7brPW83HTI7j75LsroGJXsRMjjiMDmFG/IyNDkcj7FeOM5ypLEHEfNV16YkagrGzahXb9uc2FcFHvN0HdmVnjaBCF1uQlPMpu3m9GNZiG2QJ1dj4TSTbMYriGsc4/wBInjQeKpGKSonJ7K+NaZkoDKrTwfouOalshTEidUWN9Fx2jugGeU5aa/KKvXSJ2vZkX5nkoAqyt+z3wqPYW4jjI1lqqqLEGSaOxZfHYexRO9MpyJGJVbZW+ScbDOqWaVjYm6PA+hXpilNCwPLaMcZ4SBrw1ULVYojDJ0NwmJyI3TQ0xwJfMb/XIrVbLtBiQmuxyIOMxv6LHE10V/8AS0aRe00mA4dZHzSZY/Gx8cvkWUYA0z0OKQiwOqtbUyeNUkWEZzGhx5FZVM1cdChLmhQmDuKadWmehS0eEMcFTsHXRF7nbncceqX7bUIgcRh8+blDtAcfBMog5Eb7NF4uMMarkdA5P8H2GyWRjBQJl0iJJTZse/DY40LmtJGhIEx1TJcvTPDeyshicMtOLCWch9p5tIKp7azNXFofdijSI27/AHMmW9Wl3/EKvtrFnzK0acDplURIg5Gh/wDk+nMK12bFI4gpAtyOGBlpmp2ONI1xBuu9+YIPNQg62aJK9G0hOvNFfwdeq8bEmDSRBkRv+SKRsFplRMx3gd/dI8NeXutylaPPlGmEDc1znXa5HHd/V7qJi6VUHxuS4AxNQiAESSEKPdN2dDhuP7fbpomC9LY9AokWVHHgddx3qstTp1CctQBEiqoxCDdPI6j3Cz5no04ULx4M6ijhgfQ6hKVJlKTtMeY1CsHHRWGyLI1xvuE7ppxWaCbdGmUuMbK3Y/0kHBzrRMlxLroOExLrgtTDgshiTGgAACgyCHFjpd8fAHnI6rRyS0jE7ltjcSLJBdaVWxbUeuZ9AhG0k0GeZU3kfgdYyW2LK2MxwcJmRlLLnKi+XQNkuiWpsBzS0l3ep+gVJ6DFfVYbaYqptlkDLR2okHFgbx70zPwXKbSYyjfxPnzLCXR3Q2CXfc0cnEL6D9PfSrIPef3365DgvNgWBrHxooBm95JnKmdCOK0kN9E3KxZa0c0NGWC8exhNWg0lyUIsSSGLVKp8MUOQOIntLYFnitM4YaaAOGIlhJY2x7PdAtYhnAiIGnVspjyW7EWeGaWtkAPuml5sy08QR0qklLkmikG4vZn48AjDpl0y5JR1MVZPtAJLXCThOhpzGoQXgGixW09npp6K15BHyX4QngjfuPofdNR7L+3ocOuSSe8ihHI+mqvHfQGRvA4Y6ZpeJCRooa4YfPRCLXNw7w0OPXPmqIRgCxy5SdEE8xxafRcn2Jo+p7OMu1Z+yK+X8XyiDwfLknDEVW+JdtB0iQwf7obpH/q9v/FNOiLdZ49AdrTcw3fubJzf5NMwOcpc0q6MHtDxg4Bw4EJqI5VVmF0vh/tN5v8AB8yOjr45BSm7LY1TBvEioOMjeyoDwP2nkTLnuRIoquhgGYOBEuSz+TU9osLBGOBy81cQY9FmLFEOBPeabrt+h6SKtWxpK0JVohkhe0NOfdN2sspZbuXlwXhccfNDdFmN+IOhyKXEUuxxqCN4VVIi4jbpEVqoMtJ+04jA/uGvHX8obfnooRbLeGJBFQdD6oN2MlQR8SdCkbTBvAjyxG8L2HFJo4SeDIjyI1B+YKXaCe/T1CnKFlIyQlBjH7XfcMxg7ePULSWSTWAZymVVQLK2LEAOA7xlu8jNWG033QVOEatjZZXUQFutwaCZ0AKpRbYsT7GUP6nUB9UvW0PIM+zY6R/qcMRwHmtNBssgpu2MqSKEw4/6iwjmpC33DKKA2cheGZVw9io9rMvNcDoktlUlItmvEgQabkvtDvCZFKYYhUf03bXOhC8ZyJaeIJHoE9brVdYXCrRiBOY5aJqp0SXsf2b9pG/4VYPjS4Ku2W66yeM68AUh9R7Z7KHMCbiQ1s9TqPHkm/Ar27GLRby59xgBlicm7uK97CI2oLS46ig6IewLHdYMziTqTUlXhhKdNlrS0UDtpPZIRWyFReFRu4ZqxgxAQCMF7bINK50VHs60mHEdCM5CrScwfbBBWBpNaH9pwWmU20PnqqeJCcBNhvjQ/cPfnVX1pM2HdVVRAnPP51UcmpWacLuIlBtE6H88CDgVKJDDhXD50Ro8EOrg7JwofzwKWLnM+8TH7m+oy5THBBO+it+xSNZJfb0PoUv8kVal4OBxzyQYsIHH5zyTqfsNehK8Mx4rlN9lM8fD2IXqblEGzbbXMuzfgWPAO8PBbL/kW9E0/ik9tMvwngYlpI/kKt8QF0C0h7Gu/c0HqF6HI8biHc5VduddfDflO47g77ejpf8AIpqJFStrYHsc04EEcNDy9EsmUjElFQ2TBQ7FFL2Bxxwd/JtD5IzmqDNEXojHN0ticGP/AIn7XcjTg7cnYTiUsyCHNc04EEHgR8PJS2VEMix5m+Gbrt/7Xcx4gplsR6dFhBhkosez3e/oO9w15eU0djQRuxTDXqyRnlICyFMKJEsct6hDiXH9mcCCWcM28W+RGhRi5MKV20IVQ5v3jDRwzafHgiXmPaHAe4OYI1yTjgqa1wuzc6I0mTpdo2ZOAkHtGoAqBiN4CVjxLbZxDWudvA6f5Wf+p9tXGucKuPdaNScFZPjgQRvJM50OhnwWX2XZXWy1mf8AtwseJPmla6QfLZffTFiLYTAccyczOZPVaaI3AKUCAAAAJALyKVzjSBytiNsIaJLHbf2gGQ3HceuQWptrlgPrckljRgZk8v8AKikpSounxg35JfSUeTLpNZk9a+qtI8UuMic9JdVl7BFu1HOavLD+52s+WSMl8rOitJF/BcACcDhj6LFfVVqL47BkKiWq0VoeDItMwd9VQbTs3eY849oByw9l0HTFnH4my+n7XNrRuC0obRYnYndiAZY9VtbO6idIEmLWqHRZHbBuPhuOTpHg4S85LcxWTWe27sztGEYHFpymDOR3UU5R2NCRGzPBGO5UcW9DcQJuaDhmOBz80zYopuydQinMIFoPeKz5OjTgW2ThRg4TB/HFe3kq+HOoMnajyIzXMtMjJ9Dkf0ngddyi4+jTfs6NZAasN04/0niPUJQRS0ycJHwPA58MVYqL5ESIBGhRU/DDx9C3aDVeoZsAye4DSYMuomuTXH2Dfo2LyS2mRVTsxxDXMzY9zeU7zf8Aq4K/hwpZY48UrGhgRR/UNKUwrhPFegrPJsWDCVMQCnDD5VGHkucmrR3LZVQm3IzmnCIL4/k2QcOYunqmHs6Z+iFtZsmXx90MiIN4H3Dm0lMBwcAQaET5FI0PFg4NOIXW54Y9sUS7oDYm+GTR39rvC8vSUwwgiRrlXCuI+aoRDNWMQIkuBwTjXKg2fFLS6E79Erp1hn7TxEi08FbMjU4KiZJqwtohX2ynIghwIyIwPzIlRgRZitCJgjQj0zHFd2qXjiRvjQB28DA8RXlyRsWhl8SXyqVtDp1Xjo+XP4Uv2l4yFZ0l8yQkPBFTayWhzBO6ft/ocSKb2nwKvPpjZxgQ3XhJz3XyOQAmmrHYQ2pAJ8uCPaXyFAqQhW2WWNNnRo7hgR18Et/qyPuM9cpZlVlqtJdRSssJzvucg3ejUsKS2Tt1opNYvbUQRHNbmCZLT7QhSJbOhzWWhWUF7g8yeDhqMiNQocKZHLFQX4YrCsZvEAUoVbuhXJFnMa0y3+fiphgA9VEPlNcyK2dCizGXOaqtrx5NBP7m+BRbSCTNtOclX26BeabtQBNxrKegQUVyVnSfxdGp+n7UHPE8m/hbWzFfKdkWkscDqAvpGzLRNgO5VihJb6LvEIEdg3JWJaiaYD/KTfbWg6n4E7gvJWH08n2V217HcJeMDjx1VDBtAcZYO0OPEaha212xrQQ4CoqCqC2Q7M+gbcOILTKR1H4WfJhT8mrHjnHaFSoxK0xByNVIwnNE7we39wEj/c31HQIbjoscoOL2XTsG0uZh3m/tOI4HPgUxCjhwpzGY4hAvIcWFeMwZOGBFD7HgUKT7Oquh26vVX/6qJmxp3zInylRch9t/xg5r+I+lSSW0W0a79pB5YHwJTDX4dEG11hvE5UOU8tM6L02eKc5BeUGwWntIbHDNo8t6I9MNRGJKXhyVfstxaHwj/wCNxu72GremH9qfKqbc/s40OJ+l3/5P4EzYetP7lN+ii9jrwpQ4vz58qoR/nog9op2WSsNtF90CKMWfdvYfu6Y8RvTbIwo4VBGuIKTZGmEpZo1xxhYBomzObZ1HFpp0TWT40y8EX55IZjqubacq7vULx1oJSuYyxnsd90kTkDh7fPRPbDhULjmZAnQY+UuSrXwy8hoxJEty0JY1jJYAADirYflsbjWjjFJPdwQo1qbhOepSsVkWLRvdZ86oB2Mf3zKq2/BpjCC/uYeJCBriNR6ogh6JVljiNwTEnSwkUEM1XTFbd3Qb0jMLH/UE2uacCZyOYIlXgQVebRvF10odq2a2M2TiQ4fa4eozCm3sOTFygZaHbXl0iZcNNU6+1EN365H2KrLTALHFjqOaen4XrIxIlOoy1SyRkhFLTJvthTGxIoLYgc6hk2Wu/p5pQjUfPRIR2lpmEySkqI5IvH8u0W8FsyGjEU5zkvolhYIcNrCZkAczmsN9HwLz3Rohk1mE8C8z8h5ha6HEvOccgJDmqRVF8Eea5HttthNAhwyIQvvq7ED1U2sui+7+0eqV/wBM+K6ZSts9FJVXgQtER8VxJQzYHSzWrsuzmMGp1RzDGi77T8iv6hLSRiocVzDWalHaZXoY3luE97dDuwK0lvsDXjBZ6JCMN0slKcK0w3HKtaYtCiteJjmMCOIUnGShbYAnfFDqMeB1G5Bbacn0OR/SfY7lllCuiak46kHvlcvJLlMobztcVMOrxCThRP8A1CI1+BW2zxuIlZLQCYjQCLjyKgjIGY1E51TDn5pK02gttAbLuuYSDv08CeaKX0KdM5IJflRJbShX2OacweRyPWqm6IhPiqcmUjG9A7DazEhNJ+77XfyaZHx81499Za9N4SMJ9yM5uTxeH8hRw6SPJMRYklOT2VgtEoUSWc68OHsh26bgHN+9hvNrjkWniKcQFE+C9n1+fOSHIZw8E22iYDmmhAI+aot6dRz4pCCbryz9Lpubx/UPXmmYdCBkaJWtjRdovdgwJzecBQeqtnQgTM10GSDZoN1jW6CvHNEvZBeljhxjRK23ZNzxgUtaIzh9gROzChETMoqKi0W2MMQUm/a0Q0JV1EiqutdnaaqUk/DNUJR8oBDtAdR35C9c26NQlGskVIxy06g5Kd+yrjXRU7fsl5vaDFsgd7fws+5vI5Fbt7WPY4YTBEjwWKezLRd0Y80VZCE8njmESDZTEc1goSZbt54ID29RgVefSrhfc936RLmdOQXJb0InfxkaKxWINYyE0TDRSlCTi48SmhCEwzUzKZhRmhqhZcS850HBXSL3S14HnQQcgURjAEqLUFL/AFKYm1IYIUSoMcV6SiLRCI1Vtust4KycgxQkkrGTadoytohTBaVS9pi13ArZ26zAieBWU2tZe9MY+ayzhXZaUuStf5ABhGERwGQoZdQuSpiyouS8GQuH8bPobHnu4ZiqI2JQjQqviRseIcOBRDHrLUTUnIhxCbSYHXXULm1GowJlxDSOaVMWeBlOvRSNpIYaA3TPDGVZc1WvEnEaEjkmjO0cobGHOxE58JzKG2J8+fKIEzX58qvQfNc9lEqI7UBuh7fuYbw36jpNMCIHNBGBAI5heB00ns90r8M/pMx/EmYSdx/QVqf7/wCjjDkumvHKJ+fPmSWyh1qhXm0xHebuIxHzIqw2GO2cxwyqdxGXVJw6enHLzl0Wh2DZAyGS0SL3Fx8vRXwx5Sr1snPW0Wc8gvZSC9AkouK9AREYjkJ5U3FAcUGUQF6WjYI0RJxzJTZaKFIlErFTlobMT0ST8FJmiL0Kx4hVUWg8VaxmqocZJWZ/qH0DfCV1sKFKGZipd5Cnqqmc+K0mxGShg8+qaHZHE/kWmzoPdJM5YVR3OnQYLrMZ0NE/DhgYLQkPyFGWclMMhAIxCF2dU1AcrCFy8muXhK4B4ShPcFMhDclDQpaA0hUO1bPQy4rRvCRtMEGYUpxtDJ0Y++F6utMCI1zm3QZHHULln4MT7q/P+jRwq3Z5tl0Kne7g1aZei5csr7BRIUdLUeX+UraYUrpnOYlzabvkAuXJoCvtC73UUIb1y5U8D+QsI/PnApW2vDHsfvuO3grlyENyFyf2WNuPuvW6arlyQqHsTL7w3Xy+T6hbFokJLly3fTJUyE+z0uQyV6uWk6KBlBir1cgyiFYjEq45FcuU5FYi8U1SkbFcuU2WiLRG48Fn4cSc2uxGeo1Xq5L4Mv1bpxOLqrZbP/228AuXJ4E8PbJRo900OisLPbZrlyuWrQwI81IvXq5EWjgV7NcuQAeOKG4rlyDGBOS8QLlyVhFXNE8Fy5clo6j/2Q=="/>
          <p:cNvSpPr>
            <a:spLocks noChangeAspect="1" noChangeArrowheads="1"/>
          </p:cNvSpPr>
          <p:nvPr/>
        </p:nvSpPr>
        <p:spPr bwMode="auto">
          <a:xfrm>
            <a:off x="155575" y="-1646238"/>
            <a:ext cx="5143500"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2" name="AutoShape 16" descr="data:image/jpeg;base64,/9j/4AAQSkZJRgABAQAAAQABAAD/2wCEAAkGBxQTEhQUExQWFhUXFRUVGBgWFxcXGBgYGBQWGBgXGhoYHCggGBolHBUWITEhJSkrLi4uFx8zODMsNygtLisBCgoKDg0OGhAQGywkHyQsLCwsLCwsLCwsLCwsLCwsLCwsLCwsLCwsLCwsLCwsLCwsLCwsLCwsLCwsLCwsLCwsLP/AABEIALcBEwMBIgACEQEDEQH/xAAbAAACAwEBAQAAAAAAAAAAAAADBAIFBgABB//EADsQAAECAwUFBwMDAwQDAQAAAAEAAgMRIQQSMUFRBWFxgZETIqGxwdHwBjLhQlJyYoLxFDOSokOywiP/xAAZAQADAQEBAAAAAAAAAAAAAAABAgMEAAX/xAAoEQACAgICAgEEAQUAAAAAAAAAAQIRAyESMUFRIgQTYXHwFDKBkbH/2gAMAwEAAhEDEQA/AMJcXFidMKiiGKfM1/04qGL3s0V8Kqk1i7kBYd1RGFoUy2yzqEPs9EzZn1keqnOT7Rpx411IA6HLH/KLDiDNOxbOHDekXQS0yKmpqRZ4+DGYIHAo4fKkvYpVhTcN2RqFORVRTGYR0HLNHY/RJiGQKGY8QmILb0s94UZPQ6jRb2SODIOEt4wT5YQKAFV9mbIVw1907DJGB9lPxoR9kS0mk5cvdQiQTmJ/NE2CDjQqL2EIcqOSEBC0XstR0TjWzxXvYqil7FaF27kRjtKL10JQAKfsUYxxbPgo9gMjyKE2JLVGZEB08iirQroiZt18wiMdPRTDt/VRfDaeOooutMFUSBXFg0Q2wCP1TC8DCMyupB2SLBu51Q3s5KTjqOYUw6aVoNiMSyEnLiKFVu1bO7s3MvOk7I13q9iSFTT5uVTtGKSaGY3IOTQ0YKTMZG2U8YSd4LQfRtheGRnESE2gTpUAk7swiBoOPsU2y2xYLLrGzbjQyOvqtWP6i9SMuX6TjuBmfqR5vhvqqdXm0u0iPvPZwkZqufZVeM1Rnlgm9ii5GNnK5U5Il9qfosQEO5WSZDSvYkGax8qPW42rAdnkRVRMMhNNhkieYxU3QCRMUK7nQ3HyJtCYfZxKYRm2VTdBkKVCVz3oZKuwVnfLuuw10TcSyzp4r2BYS6uCfgsuCR+3De38KE57tDrr8FUbFLFSNmIwwVvFhjDEIMSFolWVsNUL2eFKqdbCGLaHMJOZwkiwp8N/ug1ezrLSxnLA/MEz2OnTL8Idkk6jhz+YJs9zGo1zHH3XJOiUnsW3HHepw4hG8aFM9m1wyIKBFhObgLw8fyh3oFhWlpwodCvOyIUYVnvCp6e+ITzWS3+a7o6xRp1XnZHimLU5jW3nOAA1os/G+qWzIhsdE3yp1TxTfQrkl2WZhoRhc9yrWfU5Jk6A7lU+CsLDtGFG+x3eza6hVKkuwWmHb0UlF7ZKLp5Y70BqJ3pYFS7fdPzUQwOFcd68dCIQsFE2vafb8KL4agYbTioPeW4Ovbj7o2dRIuI/KzlsjTecir99oBBvTbvy6j1VFaIcycx1QbRTGiNkm5wnhOZ4CuITlotIM5U+eKRhQpTIpSSFHnmJ8KFc0nofdnrnzxHRBfI/kIBM8CQd65zng1E06hQGyfYN08SuUe1boen5XJvkJUQ4hyI6Hh/lH7IIjmTHzCVCvIVR4HipNto5PdEWMkdx80S7JSuUkuhsvCWYSv2MtaBOk3gfBeh8uCkIWqmyHlX5omirOboJYbQD3TPdPyTcVv5S7LGc57lYQBeocR470ZY/KFU6K+FEuGv2a6cdycIGIwRItlpxxQbNY5d0zlkSacCouHL9jKVfoVjMAz9UMTHBW7YQGSG+yZtFNPb2TRroLYfZgzHRNuf0Rtn2UXQRUL21QtMfNaft1HZkc05aANhkVZzGR9imIUUGmeYOKVhuIO/RFJDtxHVZ5IoHfCzFDr76pa17RbCYXRKS0wPBFbFLfuw/dlz0WM2nbDaY1J9mwyaNTqjCFvfQG6BW+1PjuvxJhv6WZS3oDYtJYACgAom4rg0KtixpnRaEToYg2stDnHECnoq8RiCHtMnjNSjPoBqZ9P8AKCSqJCs3+ydoCNCa444OG8Ly32tkKrncBi48FmdhbREKHFEpuLm3BvM/CgRmvA7zjN5xdnwGgWdwqTLRna/JZnapkT2TpZXiGk8BlzUrPt5swHBzJ4XsDwcKKgtFpJDhPelw4uom4pgtm2daBmJb1G8MlnNjbQLXCE8zaaNJyP7SrqJC0oUjjTHTsO6IJaeSq7VAGI7p1GCJGjOAk4T4IAijI8ipyjTsrBgmRpCTq70OMQcCjCG2Rp6pV9cK+aNLwNFu9i8WHrIpcslgSE7M/gqMSWYkqKTQzimKX3buhXI/YjXxXJuSF4MtrMxpq0Y04FeiCQ8jUTHkfRaCyWCCw0LnjCTRPrTxR7Zsp9IgZdawTM6kt/V4V5Ki+nZgedFB2NMEK5dc0jOh45Hz8Fp7RseVZzBVVabJKbfnFSljceyscil0Kx4AxT+zdjmKJjAZnTchwDeEjjgeIWn+nogFE+CCcqYufI1C0FsP08wAXu9THVB2hskCrBIjDer5tDLI4ey8tAmF6HBUed92V9mP7G9xzGhTcPZkxXRPRLGb0xLfLMacVZQYYu0UViSZZ53RkY8C6ZEE6H0KY2dYnOOElfW2yhwULHDukB0zo457jofNJ9iPKx/6h8aARrDc7zObcnexVTang1bhgRoeGRWjtRos7brPW83HTI7j75LsroGJXsRMjjiMDmFG/IyNDkcj7FeOM5ypLEHEfNV16YkagrGzahXb9uc2FcFHvN0HdmVnjaBCF1uQlPMpu3m9GNZiG2QJ1dj4TSTbMYriGsc4/wBInjQeKpGKSonJ7K+NaZkoDKrTwfouOalshTEidUWN9Fx2jugGeU5aa/KKvXSJ2vZkX5nkoAqyt+z3wqPYW4jjI1lqqqLEGSaOxZfHYexRO9MpyJGJVbZW+ScbDOqWaVjYm6PA+hXpilNCwPLaMcZ4SBrw1ULVYojDJ0NwmJyI3TQ0xwJfMb/XIrVbLtBiQmuxyIOMxv6LHE10V/8AS0aRe00mA4dZHzSZY/Gx8cvkWUYA0z0OKQiwOqtbUyeNUkWEZzGhx5FZVM1cdChLmhQmDuKadWmehS0eEMcFTsHXRF7nbncceqX7bUIgcRh8+blDtAcfBMog5Eb7NF4uMMarkdA5P8H2GyWRjBQJl0iJJTZse/DY40LmtJGhIEx1TJcvTPDeyshicMtOLCWch9p5tIKp7azNXFofdijSI27/AHMmW9Wl3/EKvtrFnzK0acDplURIg5Gh/wDk+nMK12bFI4gpAtyOGBlpmp2ONI1xBuu9+YIPNQg62aJK9G0hOvNFfwdeq8bEmDSRBkRv+SKRsFplRMx3gd/dI8NeXutylaPPlGmEDc1znXa5HHd/V7qJi6VUHxuS4AxNQiAESSEKPdN2dDhuP7fbpomC9LY9AokWVHHgddx3qstTp1CctQBEiqoxCDdPI6j3Cz5no04ULx4M6ijhgfQ6hKVJlKTtMeY1CsHHRWGyLI1xvuE7ppxWaCbdGmUuMbK3Y/0kHBzrRMlxLroOExLrgtTDgshiTGgAACgyCHFjpd8fAHnI6rRyS0jE7ltjcSLJBdaVWxbUeuZ9AhG0k0GeZU3kfgdYyW2LK2MxwcJmRlLLnKi+XQNkuiWpsBzS0l3ep+gVJ6DFfVYbaYqptlkDLR2okHFgbx70zPwXKbSYyjfxPnzLCXR3Q2CXfc0cnEL6D9PfSrIPef3365DgvNgWBrHxooBm95JnKmdCOK0kN9E3KxZa0c0NGWC8exhNWg0lyUIsSSGLVKp8MUOQOIntLYFnitM4YaaAOGIlhJY2x7PdAtYhnAiIGnVspjyW7EWeGaWtkAPuml5sy08QR0qklLkmikG4vZn48AjDpl0y5JR1MVZPtAJLXCThOhpzGoQXgGixW09npp6K15BHyX4QngjfuPofdNR7L+3ocOuSSe8ihHI+mqvHfQGRvA4Y6ZpeJCRooa4YfPRCLXNw7w0OPXPmqIRgCxy5SdEE8xxafRcn2Jo+p7OMu1Z+yK+X8XyiDwfLknDEVW+JdtB0iQwf7obpH/q9v/FNOiLdZ49AdrTcw3fubJzf5NMwOcpc0q6MHtDxg4Bw4EJqI5VVmF0vh/tN5v8AB8yOjr45BSm7LY1TBvEioOMjeyoDwP2nkTLnuRIoquhgGYOBEuSz+TU9osLBGOBy81cQY9FmLFEOBPeabrt+h6SKtWxpK0JVohkhe0NOfdN2sspZbuXlwXhccfNDdFmN+IOhyKXEUuxxqCN4VVIi4jbpEVqoMtJ+04jA/uGvHX8obfnooRbLeGJBFQdD6oN2MlQR8SdCkbTBvAjyxG8L2HFJo4SeDIjyI1B+YKXaCe/T1CnKFlIyQlBjH7XfcMxg7ePULSWSTWAZymVVQLK2LEAOA7xlu8jNWG033QVOEatjZZXUQFutwaCZ0AKpRbYsT7GUP6nUB9UvW0PIM+zY6R/qcMRwHmtNBssgpu2MqSKEw4/6iwjmpC33DKKA2cheGZVw9io9rMvNcDoktlUlItmvEgQabkvtDvCZFKYYhUf03bXOhC8ZyJaeIJHoE9brVdYXCrRiBOY5aJqp0SXsf2b9pG/4VYPjS4Ku2W66yeM68AUh9R7Z7KHMCbiQ1s9TqPHkm/Ar27GLRby59xgBlicm7uK97CI2oLS46ig6IewLHdYMziTqTUlXhhKdNlrS0UDtpPZIRWyFReFRu4ZqxgxAQCMF7bINK50VHs60mHEdCM5CrScwfbBBWBpNaH9pwWmU20PnqqeJCcBNhvjQ/cPfnVX1pM2HdVVRAnPP51UcmpWacLuIlBtE6H88CDgVKJDDhXD50Ro8EOrg7JwofzwKWLnM+8TH7m+oy5THBBO+it+xSNZJfb0PoUv8kVal4OBxzyQYsIHH5zyTqfsNehK8Mx4rlN9lM8fD2IXqblEGzbbXMuzfgWPAO8PBbL/kW9E0/ik9tMvwngYlpI/kKt8QF0C0h7Gu/c0HqF6HI8biHc5VduddfDflO47g77ejpf8AIpqJFStrYHsc04EEcNDy9EsmUjElFQ2TBQ7FFL2Bxxwd/JtD5IzmqDNEXojHN0ticGP/AIn7XcjTg7cnYTiUsyCHNc04EEHgR8PJS2VEMix5m+Gbrt/7Xcx4gplsR6dFhBhkosez3e/oO9w15eU0djQRuxTDXqyRnlICyFMKJEsct6hDiXH9mcCCWcM28W+RGhRi5MKV20IVQ5v3jDRwzafHgiXmPaHAe4OYI1yTjgqa1wuzc6I0mTpdo2ZOAkHtGoAqBiN4CVjxLbZxDWudvA6f5Wf+p9tXGucKuPdaNScFZPjgQRvJM50OhnwWX2XZXWy1mf8AtwseJPmla6QfLZffTFiLYTAccyczOZPVaaI3AKUCAAAAJALyKVzjSBytiNsIaJLHbf2gGQ3HceuQWptrlgPrckljRgZk8v8AKikpSounxg35JfSUeTLpNZk9a+qtI8UuMic9JdVl7BFu1HOavLD+52s+WSMl8rOitJF/BcACcDhj6LFfVVqL47BkKiWq0VoeDItMwd9VQbTs3eY849oByw9l0HTFnH4my+n7XNrRuC0obRYnYndiAZY9VtbO6idIEmLWqHRZHbBuPhuOTpHg4S85LcxWTWe27sztGEYHFpymDOR3UU5R2NCRGzPBGO5UcW9DcQJuaDhmOBz80zYopuydQinMIFoPeKz5OjTgW2ThRg4TB/HFe3kq+HOoMnajyIzXMtMjJ9Dkf0ngddyi4+jTfs6NZAasN04/0niPUJQRS0ycJHwPA58MVYqL5ESIBGhRU/DDx9C3aDVeoZsAye4DSYMuomuTXH2Dfo2LyS2mRVTsxxDXMzY9zeU7zf8Aq4K/hwpZY48UrGhgRR/UNKUwrhPFegrPJsWDCVMQCnDD5VGHkucmrR3LZVQm3IzmnCIL4/k2QcOYunqmHs6Z+iFtZsmXx90MiIN4H3Dm0lMBwcAQaET5FI0PFg4NOIXW54Y9sUS7oDYm+GTR39rvC8vSUwwgiRrlXCuI+aoRDNWMQIkuBwTjXKg2fFLS6E79Erp1hn7TxEi08FbMjU4KiZJqwtohX2ynIghwIyIwPzIlRgRZitCJgjQj0zHFd2qXjiRvjQB28DA8RXlyRsWhl8SXyqVtDp1Xjo+XP4Uv2l4yFZ0l8yQkPBFTayWhzBO6ft/ocSKb2nwKvPpjZxgQ3XhJz3XyOQAmmrHYQ2pAJ8uCPaXyFAqQhW2WWNNnRo7hgR18Et/qyPuM9cpZlVlqtJdRSssJzvucg3ejUsKS2Tt1opNYvbUQRHNbmCZLT7QhSJbOhzWWhWUF7g8yeDhqMiNQocKZHLFQX4YrCsZvEAUoVbuhXJFnMa0y3+fiphgA9VEPlNcyK2dCizGXOaqtrx5NBP7m+BRbSCTNtOclX26BeabtQBNxrKegQUVyVnSfxdGp+n7UHPE8m/hbWzFfKdkWkscDqAvpGzLRNgO5VihJb6LvEIEdg3JWJaiaYD/KTfbWg6n4E7gvJWH08n2V217HcJeMDjx1VDBtAcZYO0OPEaha212xrQQ4CoqCqC2Q7M+gbcOILTKR1H4WfJhT8mrHjnHaFSoxK0xByNVIwnNE7we39wEj/c31HQIbjoscoOL2XTsG0uZh3m/tOI4HPgUxCjhwpzGY4hAvIcWFeMwZOGBFD7HgUKT7Oquh26vVX/6qJmxp3zInylRch9t/xg5r+I+lSSW0W0a79pB5YHwJTDX4dEG11hvE5UOU8tM6L02eKc5BeUGwWntIbHDNo8t6I9MNRGJKXhyVfstxaHwj/wCNxu72GremH9qfKqbc/s40OJ+l3/5P4EzYetP7lN+ii9jrwpQ4vz58qoR/nog9op2WSsNtF90CKMWfdvYfu6Y8RvTbIwo4VBGuIKTZGmEpZo1xxhYBomzObZ1HFpp0TWT40y8EX55IZjqubacq7vULx1oJSuYyxnsd90kTkDh7fPRPbDhULjmZAnQY+UuSrXwy8hoxJEty0JY1jJYAADirYflsbjWjjFJPdwQo1qbhOepSsVkWLRvdZ86oB2Mf3zKq2/BpjCC/uYeJCBriNR6ogh6JVljiNwTEnSwkUEM1XTFbd3Qb0jMLH/UE2uacCZyOYIlXgQVebRvF10odq2a2M2TiQ4fa4eozCm3sOTFygZaHbXl0iZcNNU6+1EN365H2KrLTALHFjqOaen4XrIxIlOoy1SyRkhFLTJvthTGxIoLYgc6hk2Wu/p5pQjUfPRIR2lpmEySkqI5IvH8u0W8FsyGjEU5zkvolhYIcNrCZkAczmsN9HwLz3Rohk1mE8C8z8h5ha6HEvOccgJDmqRVF8Eea5HttthNAhwyIQvvq7ED1U2sui+7+0eqV/wBM+K6ZSts9FJVXgQtER8VxJQzYHSzWrsuzmMGp1RzDGi77T8iv6hLSRiocVzDWalHaZXoY3luE97dDuwK0lvsDXjBZ6JCMN0slKcK0w3HKtaYtCiteJjmMCOIUnGShbYAnfFDqMeB1G5Bbacn0OR/SfY7lllCuiak46kHvlcvJLlMobztcVMOrxCThRP8A1CI1+BW2zxuIlZLQCYjQCLjyKgjIGY1E51TDn5pK02gttAbLuuYSDv08CeaKX0KdM5IJflRJbShX2OacweRyPWqm6IhPiqcmUjG9A7DazEhNJ+77XfyaZHx81499Za9N4SMJ9yM5uTxeH8hRw6SPJMRYklOT2VgtEoUSWc68OHsh26bgHN+9hvNrjkWniKcQFE+C9n1+fOSHIZw8E22iYDmmhAI+aot6dRz4pCCbryz9Lpubx/UPXmmYdCBkaJWtjRdovdgwJzecBQeqtnQgTM10GSDZoN1jW6CvHNEvZBeljhxjRK23ZNzxgUtaIzh9gROzChETMoqKi0W2MMQUm/a0Q0JV1EiqutdnaaqUk/DNUJR8oBDtAdR35C9c26NQlGskVIxy06g5Kd+yrjXRU7fsl5vaDFsgd7fws+5vI5Fbt7WPY4YTBEjwWKezLRd0Y80VZCE8njmESDZTEc1goSZbt54ID29RgVefSrhfc936RLmdOQXJb0InfxkaKxWINYyE0TDRSlCTi48SmhCEwzUzKZhRmhqhZcS850HBXSL3S14HnQQcgURjAEqLUFL/AFKYm1IYIUSoMcV6SiLRCI1Vtust4KycgxQkkrGTadoytohTBaVS9pi13ArZ26zAieBWU2tZe9MY+ayzhXZaUuStf5ABhGERwGQoZdQuSpiyouS8GQuH8bPobHnu4ZiqI2JQjQqviRseIcOBRDHrLUTUnIhxCbSYHXXULm1GowJlxDSOaVMWeBlOvRSNpIYaA3TPDGVZc1WvEnEaEjkmjO0cobGHOxE58JzKG2J8+fKIEzX58qvQfNc9lEqI7UBuh7fuYbw36jpNMCIHNBGBAI5heB00ns90r8M/pMx/EmYSdx/QVqf7/wCjjDkumvHKJ+fPmSWyh1qhXm0xHebuIxHzIqw2GO2cxwyqdxGXVJw6enHLzl0Wh2DZAyGS0SL3Fx8vRXwx5Sr1snPW0Wc8gvZSC9AkouK9AREYjkJ5U3FAcUGUQF6WjYI0RJxzJTZaKFIlErFTlobMT0ST8FJmiL0Kx4hVUWg8VaxmqocZJWZ/qH0DfCV1sKFKGZipd5Cnqqmc+K0mxGShg8+qaHZHE/kWmzoPdJM5YVR3OnQYLrMZ0NE/DhgYLQkPyFGWclMMhAIxCF2dU1AcrCFy8muXhK4B4ShPcFMhDclDQpaA0hUO1bPQy4rRvCRtMEGYUpxtDJ0Y++F6utMCI1zm3QZHHULln4MT7q/P+jRwq3Z5tl0Kne7g1aZei5csr7BRIUdLUeX+UraYUrpnOYlzabvkAuXJoCvtC73UUIb1y5U8D+QsI/PnApW2vDHsfvuO3grlyENyFyf2WNuPuvW6arlyQqHsTL7w3Xy+T6hbFokJLly3fTJUyE+z0uQyV6uWk6KBlBir1cgyiFYjEq45FcuU5FYi8U1SkbFcuU2WiLRG48Fn4cSc2uxGeo1Xq5L4Mv1bpxOLqrZbP/228AuXJ4E8PbJRo900OisLPbZrlyuWrQwI81IvXq5EWjgV7NcuQAeOKG4rlyDGBOS8QLlyVhFXNE8Fy5clo6j/2Q=="/>
          <p:cNvSpPr>
            <a:spLocks noChangeAspect="1" noChangeArrowheads="1"/>
          </p:cNvSpPr>
          <p:nvPr/>
        </p:nvSpPr>
        <p:spPr bwMode="auto">
          <a:xfrm>
            <a:off x="307975" y="-1493838"/>
            <a:ext cx="5143500"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3614030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l-GR" altLang="el-GR" dirty="0" err="1"/>
              <a:t>Οφελη</a:t>
            </a:r>
            <a:r>
              <a:rPr lang="el-GR" altLang="el-GR" dirty="0"/>
              <a:t> </a:t>
            </a:r>
            <a:r>
              <a:rPr lang="el-GR" altLang="el-GR" dirty="0" err="1"/>
              <a:t>τησ</a:t>
            </a:r>
            <a:r>
              <a:rPr lang="el-GR" altLang="el-GR" dirty="0"/>
              <a:t> </a:t>
            </a:r>
            <a:r>
              <a:rPr lang="el-GR" altLang="el-GR" dirty="0" err="1"/>
              <a:t>σωματικησ</a:t>
            </a:r>
            <a:r>
              <a:rPr lang="el-GR" altLang="el-GR" dirty="0"/>
              <a:t> </a:t>
            </a:r>
            <a:r>
              <a:rPr lang="el-GR" altLang="el-GR" dirty="0" err="1"/>
              <a:t>δραστηριοτητασ</a:t>
            </a:r>
            <a:endParaRPr lang="en-US" altLang="el-GR" dirty="0"/>
          </a:p>
        </p:txBody>
      </p:sp>
      <p:sp>
        <p:nvSpPr>
          <p:cNvPr id="3" name="Content Placeholder 2"/>
          <p:cNvSpPr>
            <a:spLocks noGrp="1"/>
          </p:cNvSpPr>
          <p:nvPr>
            <p:ph sz="quarter" idx="1"/>
          </p:nvPr>
        </p:nvSpPr>
        <p:spPr>
          <a:xfrm>
            <a:off x="457200" y="1752600"/>
            <a:ext cx="5334000" cy="4572000"/>
          </a:xfrm>
        </p:spPr>
        <p:txBody>
          <a:bodyPr>
            <a:normAutofit/>
          </a:bodyPr>
          <a:lstStyle/>
          <a:p>
            <a:pPr marL="0" indent="0">
              <a:spcBef>
                <a:spcPts val="1800"/>
              </a:spcBef>
              <a:buFont typeface="Wingdings" panose="05000000000000000000" pitchFamily="2" charset="2"/>
              <a:buNone/>
              <a:defRPr/>
            </a:pPr>
            <a:r>
              <a:rPr lang="el-GR" sz="2400" b="1" dirty="0"/>
              <a:t>Βοηθά στη διατήρηση επιθυμητού βάρους</a:t>
            </a:r>
            <a:endParaRPr lang="en-US" sz="2400" b="1" dirty="0"/>
          </a:p>
          <a:p>
            <a:pPr>
              <a:spcBef>
                <a:spcPts val="1800"/>
              </a:spcBef>
              <a:defRPr/>
            </a:pPr>
            <a:r>
              <a:rPr lang="el-GR" sz="2400" dirty="0"/>
              <a:t>Στην παιδική ηλικία </a:t>
            </a:r>
            <a:endParaRPr lang="en-US" sz="2400" dirty="0"/>
          </a:p>
          <a:p>
            <a:pPr>
              <a:spcBef>
                <a:spcPts val="1800"/>
              </a:spcBef>
              <a:defRPr/>
            </a:pPr>
            <a:r>
              <a:rPr lang="el-GR" sz="2400" dirty="0"/>
              <a:t>Στην ενηλικίωση (διατήρηση των συνηθειών σωματικής δραστηριότητας από την παιδική ηλικία)</a:t>
            </a:r>
            <a:endParaRPr lang="en-US" sz="1400" dirty="0"/>
          </a:p>
        </p:txBody>
      </p:sp>
      <p:pic>
        <p:nvPicPr>
          <p:cNvPr id="5" name="Picture 2"/>
          <p:cNvPicPr>
            <a:picLocks noChangeAspect="1" noChangeArrowheads="1"/>
          </p:cNvPicPr>
          <p:nvPr/>
        </p:nvPicPr>
        <p:blipFill>
          <a:blip r:embed="rId3"/>
          <a:srcRect/>
          <a:stretch>
            <a:fillRect/>
          </a:stretch>
        </p:blipFill>
        <p:spPr bwMode="auto">
          <a:xfrm>
            <a:off x="6096000" y="2209800"/>
            <a:ext cx="2487613" cy="31242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617288" y="5965341"/>
            <a:ext cx="8075522"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l-GR" altLang="el-GR" sz="2000" b="1" dirty="0"/>
              <a:t>Μείωση του κινδύνου για την ανάπτυξη παχυσαρκίας και νοσημάτων όπως ο ΔΣ2 και τα καρδιαγγειακά νοσήματα</a:t>
            </a:r>
          </a:p>
        </p:txBody>
      </p:sp>
    </p:spTree>
    <p:extLst>
      <p:ext uri="{BB962C8B-B14F-4D97-AF65-F5344CB8AC3E}">
        <p14:creationId xmlns:p14="http://schemas.microsoft.com/office/powerpoint/2010/main" val="1419595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l-GR" altLang="el-GR" dirty="0" err="1"/>
              <a:t>Οφελη</a:t>
            </a:r>
            <a:r>
              <a:rPr lang="el-GR" altLang="el-GR" dirty="0"/>
              <a:t> </a:t>
            </a:r>
            <a:r>
              <a:rPr lang="el-GR" altLang="el-GR" dirty="0" err="1"/>
              <a:t>τησ</a:t>
            </a:r>
            <a:r>
              <a:rPr lang="el-GR" altLang="el-GR" dirty="0"/>
              <a:t> </a:t>
            </a:r>
            <a:r>
              <a:rPr lang="el-GR" altLang="el-GR" dirty="0" err="1"/>
              <a:t>σωματικησ</a:t>
            </a:r>
            <a:r>
              <a:rPr lang="el-GR" altLang="el-GR" dirty="0"/>
              <a:t> </a:t>
            </a:r>
            <a:r>
              <a:rPr lang="el-GR" altLang="el-GR" dirty="0" err="1"/>
              <a:t>δραστηριοτητασ</a:t>
            </a:r>
            <a:endParaRPr lang="en-US" altLang="el-GR" dirty="0"/>
          </a:p>
        </p:txBody>
      </p:sp>
      <p:sp>
        <p:nvSpPr>
          <p:cNvPr id="3" name="Content Placeholder 2"/>
          <p:cNvSpPr>
            <a:spLocks noGrp="1"/>
          </p:cNvSpPr>
          <p:nvPr>
            <p:ph sz="quarter" idx="1"/>
          </p:nvPr>
        </p:nvSpPr>
        <p:spPr>
          <a:xfrm>
            <a:off x="433137" y="1638377"/>
            <a:ext cx="4724400" cy="4724400"/>
          </a:xfrm>
        </p:spPr>
        <p:txBody>
          <a:bodyPr>
            <a:normAutofit/>
          </a:bodyPr>
          <a:lstStyle/>
          <a:p>
            <a:pPr marL="0" indent="0">
              <a:spcBef>
                <a:spcPts val="1800"/>
              </a:spcBef>
              <a:buFont typeface="Wingdings" panose="05000000000000000000" pitchFamily="2" charset="2"/>
              <a:buNone/>
              <a:defRPr/>
            </a:pPr>
            <a:r>
              <a:rPr lang="el-GR" sz="2400" b="1" dirty="0"/>
              <a:t>Βοηθά τα παιδιά να</a:t>
            </a:r>
            <a:r>
              <a:rPr lang="en-US" sz="2400" b="1" dirty="0"/>
              <a:t>:</a:t>
            </a:r>
          </a:p>
          <a:p>
            <a:pPr>
              <a:spcBef>
                <a:spcPts val="1800"/>
              </a:spcBef>
              <a:defRPr/>
            </a:pPr>
            <a:r>
              <a:rPr lang="el-GR" sz="2400" dirty="0"/>
              <a:t>Αναπτύξουν κινητικές δεξιότητες και να ενισχύσουν τη δύναμη, την ευελιξία και την αντοχή τους </a:t>
            </a:r>
          </a:p>
          <a:p>
            <a:pPr>
              <a:spcBef>
                <a:spcPts val="1800"/>
              </a:spcBef>
              <a:defRPr/>
            </a:pPr>
            <a:r>
              <a:rPr lang="el-GR" sz="2400" dirty="0"/>
              <a:t>Αναπτύξουν γερά οστά</a:t>
            </a:r>
            <a:endParaRPr lang="en-US" sz="1400" dirty="0"/>
          </a:p>
        </p:txBody>
      </p:sp>
      <p:pic>
        <p:nvPicPr>
          <p:cNvPr id="2048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61031" y="2237951"/>
            <a:ext cx="31099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375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l-GR" altLang="el-GR" dirty="0" err="1"/>
              <a:t>Οφελη</a:t>
            </a:r>
            <a:r>
              <a:rPr lang="el-GR" altLang="el-GR" dirty="0"/>
              <a:t> </a:t>
            </a:r>
            <a:r>
              <a:rPr lang="el-GR" altLang="el-GR" dirty="0" err="1"/>
              <a:t>τησ</a:t>
            </a:r>
            <a:r>
              <a:rPr lang="el-GR" altLang="el-GR" dirty="0"/>
              <a:t> </a:t>
            </a:r>
            <a:r>
              <a:rPr lang="el-GR" altLang="el-GR" dirty="0" err="1"/>
              <a:t>σωματικησ</a:t>
            </a:r>
            <a:r>
              <a:rPr lang="el-GR" altLang="el-GR" dirty="0"/>
              <a:t> </a:t>
            </a:r>
            <a:r>
              <a:rPr lang="el-GR" altLang="el-GR" dirty="0" err="1"/>
              <a:t>δραστηριοτητασ</a:t>
            </a:r>
            <a:endParaRPr lang="en-US" altLang="el-GR" dirty="0"/>
          </a:p>
        </p:txBody>
      </p:sp>
      <p:sp>
        <p:nvSpPr>
          <p:cNvPr id="3" name="Content Placeholder 2"/>
          <p:cNvSpPr>
            <a:spLocks noGrp="1"/>
          </p:cNvSpPr>
          <p:nvPr>
            <p:ph sz="quarter" idx="1"/>
          </p:nvPr>
        </p:nvSpPr>
        <p:spPr>
          <a:xfrm>
            <a:off x="645697" y="2743197"/>
            <a:ext cx="8077200" cy="4724400"/>
          </a:xfrm>
        </p:spPr>
        <p:txBody>
          <a:bodyPr>
            <a:normAutofit/>
          </a:bodyPr>
          <a:lstStyle/>
          <a:p>
            <a:pPr marL="0" indent="0">
              <a:spcBef>
                <a:spcPts val="1800"/>
              </a:spcBef>
              <a:buNone/>
              <a:defRPr/>
            </a:pPr>
            <a:r>
              <a:rPr lang="el-GR" sz="2400" b="1" dirty="0"/>
              <a:t>Βοηθά τα παιδιά να</a:t>
            </a:r>
            <a:r>
              <a:rPr lang="en-US" sz="2400" b="1" dirty="0"/>
              <a:t>:</a:t>
            </a:r>
            <a:endParaRPr lang="el-GR" sz="2400" dirty="0"/>
          </a:p>
          <a:p>
            <a:pPr>
              <a:spcBef>
                <a:spcPts val="1800"/>
              </a:spcBef>
              <a:defRPr/>
            </a:pPr>
            <a:r>
              <a:rPr lang="el-GR" sz="2400" dirty="0"/>
              <a:t>Βελτιώσουν τις κοινωνικές τους δεξιότητες και την ανάπτυξη των λειτουργιών του εγκεφάλου </a:t>
            </a:r>
          </a:p>
          <a:p>
            <a:pPr>
              <a:spcBef>
                <a:spcPts val="1800"/>
              </a:spcBef>
              <a:defRPr/>
            </a:pPr>
            <a:r>
              <a:rPr lang="el-GR" sz="2400" dirty="0"/>
              <a:t>Αναπτύξουν εμπιστοσύνη στον εαυτό τους και να εξοικειωθούν με το σώμα τους </a:t>
            </a:r>
          </a:p>
          <a:p>
            <a:pPr>
              <a:lnSpc>
                <a:spcPct val="90000"/>
              </a:lnSpc>
            </a:pPr>
            <a:r>
              <a:rPr lang="el-GR" altLang="el-GR" sz="2400" dirty="0"/>
              <a:t>Μειώσουν το αίσθημα του άγχους και της κατάθλιψης </a:t>
            </a:r>
          </a:p>
          <a:p>
            <a:pPr>
              <a:spcBef>
                <a:spcPts val="1800"/>
              </a:spcBef>
              <a:defRPr/>
            </a:pPr>
            <a:r>
              <a:rPr lang="el-GR" sz="2400" dirty="0"/>
              <a:t>Κοιμούνται καλύτερα</a:t>
            </a:r>
            <a:endParaRPr lang="en-US" sz="2400" dirty="0"/>
          </a:p>
          <a:p>
            <a:pPr marL="0" indent="0">
              <a:spcBef>
                <a:spcPts val="1800"/>
              </a:spcBef>
              <a:buFont typeface="Wingdings" panose="05000000000000000000" pitchFamily="2" charset="2"/>
              <a:buNone/>
              <a:defRPr/>
            </a:pPr>
            <a:endParaRPr lang="en-US" sz="2400" dirty="0"/>
          </a:p>
          <a:p>
            <a:pPr lvl="1">
              <a:defRPr/>
            </a:pPr>
            <a:endParaRPr lang="en-US" sz="2400" dirty="0"/>
          </a:p>
          <a:p>
            <a:pPr>
              <a:defRPr/>
            </a:pPr>
            <a:endParaRPr lang="en-US" sz="2400" dirty="0"/>
          </a:p>
        </p:txBody>
      </p:sp>
    </p:spTree>
    <p:extLst>
      <p:ext uri="{BB962C8B-B14F-4D97-AF65-F5344CB8AC3E}">
        <p14:creationId xmlns:p14="http://schemas.microsoft.com/office/powerpoint/2010/main" val="1237595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6D08039-6C4E-4870-9E3D-6218263DE9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9FB31D2E-CBC8-4C4A-917F-DCB48EAEB0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FCCF4F09-0D96-42BE-AE16-84AB4E0B56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B486DE22-0EC4-474A-8665-766DC5D4C1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0" name="Rectangle 79">
            <a:extLst>
              <a:ext uri="{FF2B5EF4-FFF2-40B4-BE49-F238E27FC236}">
                <a16:creationId xmlns:a16="http://schemas.microsoft.com/office/drawing/2014/main" id="{4738AFB9-C469-4992-ADFF-2E82E8DCD0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itle 1"/>
          <p:cNvSpPr>
            <a:spLocks noGrp="1"/>
          </p:cNvSpPr>
          <p:nvPr>
            <p:ph type="title"/>
          </p:nvPr>
        </p:nvSpPr>
        <p:spPr>
          <a:xfrm>
            <a:off x="3287043" y="702156"/>
            <a:ext cx="5418806" cy="1013800"/>
          </a:xfrm>
        </p:spPr>
        <p:txBody>
          <a:bodyPr vert="horz" lIns="91440" tIns="45720" rIns="91440" bIns="45720" rtlCol="0" anchor="b">
            <a:normAutofit/>
          </a:bodyPr>
          <a:lstStyle/>
          <a:p>
            <a:r>
              <a:rPr lang="en-US" altLang="el-GR">
                <a:solidFill>
                  <a:schemeClr val="accent1"/>
                </a:solidFill>
              </a:rPr>
              <a:t>Οφελη τησ σωματικησ δραστηριοτητασ</a:t>
            </a:r>
          </a:p>
        </p:txBody>
      </p:sp>
      <p:grpSp>
        <p:nvGrpSpPr>
          <p:cNvPr id="82" name="Group 81">
            <a:extLst>
              <a:ext uri="{FF2B5EF4-FFF2-40B4-BE49-F238E27FC236}">
                <a16:creationId xmlns:a16="http://schemas.microsoft.com/office/drawing/2014/main" id="{B4B0B915-9AC5-4E4B-84C4-8B377E6878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0" y="453643"/>
            <a:ext cx="8474200" cy="98554"/>
            <a:chOff x="446534" y="453643"/>
            <a:chExt cx="11298933" cy="98554"/>
          </a:xfrm>
        </p:grpSpPr>
        <p:sp>
          <p:nvSpPr>
            <p:cNvPr id="83" name="Rectangle 82">
              <a:extLst>
                <a:ext uri="{FF2B5EF4-FFF2-40B4-BE49-F238E27FC236}">
                  <a16:creationId xmlns:a16="http://schemas.microsoft.com/office/drawing/2014/main" id="{388827FC-FEA8-43FF-B709-9696594AA3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C82A3A24-9A7A-4135-BB21-051DB62CAA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8AC290C3-45C0-4820-9036-CA1E9D9EC6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A picture containing person, indoor, child, girl&#10;&#10;Description automatically generated"/>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3"/>
          <a:stretch/>
        </p:blipFill>
        <p:spPr bwMode="auto">
          <a:xfrm>
            <a:off x="336549" y="600075"/>
            <a:ext cx="2762250" cy="5775325"/>
          </a:xfrm>
          <a:prstGeom prst="rect">
            <a:avLst/>
          </a:prstGeom>
        </p:spPr>
      </p:pic>
      <p:sp>
        <p:nvSpPr>
          <p:cNvPr id="22531" name="Content Placeholder 3"/>
          <p:cNvSpPr>
            <a:spLocks noGrp="1"/>
          </p:cNvSpPr>
          <p:nvPr>
            <p:ph sz="quarter" idx="2"/>
          </p:nvPr>
        </p:nvSpPr>
        <p:spPr>
          <a:xfrm>
            <a:off x="3287044" y="1896533"/>
            <a:ext cx="5418806" cy="3962266"/>
          </a:xfrm>
        </p:spPr>
        <p:txBody>
          <a:bodyPr vert="horz" lIns="91440" tIns="45720" rIns="91440" bIns="45720" rtlCol="0" anchor="ctr">
            <a:normAutofit/>
          </a:bodyPr>
          <a:lstStyle/>
          <a:p>
            <a:pPr marL="366713" lvl="1" indent="0">
              <a:buNone/>
            </a:pPr>
            <a:r>
              <a:rPr lang="en-US" altLang="el-GR" sz="2400" dirty="0" err="1"/>
              <a:t>Τ</a:t>
            </a:r>
            <a:r>
              <a:rPr lang="en-US" altLang="el-GR" sz="2400" dirty="0"/>
              <a:t>α πα</a:t>
            </a:r>
            <a:r>
              <a:rPr lang="en-US" altLang="el-GR" sz="2400" dirty="0" err="1"/>
              <a:t>ιδιά</a:t>
            </a:r>
            <a:r>
              <a:rPr lang="en-US" altLang="el-GR" sz="2400" dirty="0"/>
              <a:t> π</a:t>
            </a:r>
            <a:r>
              <a:rPr lang="en-US" altLang="el-GR" sz="2400" dirty="0" err="1"/>
              <a:t>ου</a:t>
            </a:r>
            <a:r>
              <a:rPr lang="en-US" altLang="el-GR" sz="2400" dirty="0"/>
              <a:t> </a:t>
            </a:r>
            <a:r>
              <a:rPr lang="en-US" altLang="el-GR" sz="2400" dirty="0" err="1"/>
              <a:t>είν</a:t>
            </a:r>
            <a:r>
              <a:rPr lang="en-US" altLang="el-GR" sz="2400" dirty="0"/>
              <a:t>α</a:t>
            </a:r>
            <a:r>
              <a:rPr lang="en-US" altLang="el-GR" sz="2400" dirty="0" err="1"/>
              <a:t>ι</a:t>
            </a:r>
            <a:r>
              <a:rPr lang="en-US" altLang="el-GR" sz="2400" dirty="0"/>
              <a:t> </a:t>
            </a:r>
            <a:r>
              <a:rPr lang="en-US" altLang="el-GR" sz="2400" dirty="0" err="1"/>
              <a:t>δρ</a:t>
            </a:r>
            <a:r>
              <a:rPr lang="en-US" altLang="el-GR" sz="2400" dirty="0"/>
              <a:t>α</a:t>
            </a:r>
            <a:r>
              <a:rPr lang="en-US" altLang="el-GR" sz="2400" dirty="0" err="1"/>
              <a:t>στήρι</a:t>
            </a:r>
            <a:r>
              <a:rPr lang="en-US" altLang="el-GR" sz="2400" dirty="0"/>
              <a:t>α </a:t>
            </a:r>
            <a:r>
              <a:rPr lang="en-US" altLang="el-GR" sz="2400" dirty="0" err="1"/>
              <a:t>τείνουν</a:t>
            </a:r>
            <a:r>
              <a:rPr lang="en-US" altLang="el-GR" sz="2400" dirty="0"/>
              <a:t> </a:t>
            </a:r>
            <a:r>
              <a:rPr lang="en-US" altLang="el-GR" sz="2400" dirty="0" err="1"/>
              <a:t>ν</a:t>
            </a:r>
            <a:r>
              <a:rPr lang="en-US" altLang="el-GR" sz="2400" dirty="0"/>
              <a:t>α </a:t>
            </a:r>
            <a:r>
              <a:rPr lang="en-US" altLang="el-GR" sz="2400" dirty="0" err="1"/>
              <a:t>έχουν</a:t>
            </a:r>
            <a:r>
              <a:rPr lang="en-US" altLang="el-GR" sz="2400" dirty="0"/>
              <a:t> </a:t>
            </a:r>
            <a:r>
              <a:rPr lang="en-US" altLang="el-GR" sz="2400" dirty="0" err="1"/>
              <a:t>λιγότερ</a:t>
            </a:r>
            <a:r>
              <a:rPr lang="en-US" altLang="el-GR" sz="2400" dirty="0"/>
              <a:t>α π</a:t>
            </a:r>
            <a:r>
              <a:rPr lang="en-US" altLang="el-GR" sz="2400" dirty="0" err="1"/>
              <a:t>ρο</a:t>
            </a:r>
            <a:r>
              <a:rPr lang="en-US" altLang="el-GR" sz="2400" dirty="0"/>
              <a:t>β</a:t>
            </a:r>
            <a:r>
              <a:rPr lang="en-US" altLang="el-GR" sz="2400" dirty="0" err="1"/>
              <a:t>λήμ</a:t>
            </a:r>
            <a:r>
              <a:rPr lang="en-US" altLang="el-GR" sz="2400" dirty="0"/>
              <a:t>α</a:t>
            </a:r>
            <a:r>
              <a:rPr lang="en-US" altLang="el-GR" sz="2400" dirty="0" err="1"/>
              <a:t>τ</a:t>
            </a:r>
            <a:r>
              <a:rPr lang="en-US" altLang="el-GR" sz="2400" dirty="0"/>
              <a:t>α </a:t>
            </a:r>
            <a:r>
              <a:rPr lang="en-US" altLang="el-GR" sz="2400" dirty="0" err="1"/>
              <a:t>συμ</a:t>
            </a:r>
            <a:r>
              <a:rPr lang="en-US" altLang="el-GR" sz="2400" dirty="0"/>
              <a:t>π</a:t>
            </a:r>
            <a:r>
              <a:rPr lang="en-US" altLang="el-GR" sz="2400" dirty="0" err="1"/>
              <a:t>εριφοράς</a:t>
            </a:r>
            <a:r>
              <a:rPr lang="en-US" altLang="el-GR" sz="2400" dirty="0"/>
              <a:t> </a:t>
            </a:r>
            <a:r>
              <a:rPr lang="en-US" altLang="el-GR" sz="2400" dirty="0" err="1"/>
              <a:t>κ</a:t>
            </a:r>
            <a:r>
              <a:rPr lang="en-US" altLang="el-GR" sz="2400" dirty="0"/>
              <a:t>α</a:t>
            </a:r>
            <a:r>
              <a:rPr lang="en-US" altLang="el-GR" sz="2400" dirty="0" err="1"/>
              <a:t>ι</a:t>
            </a:r>
            <a:r>
              <a:rPr lang="en-US" altLang="el-GR" sz="2400" dirty="0"/>
              <a:t> π</a:t>
            </a:r>
            <a:r>
              <a:rPr lang="en-US" altLang="el-GR" sz="2400" dirty="0" err="1"/>
              <a:t>ειθ</a:t>
            </a:r>
            <a:r>
              <a:rPr lang="en-US" altLang="el-GR" sz="2400" dirty="0"/>
              <a:t>α</a:t>
            </a:r>
            <a:r>
              <a:rPr lang="en-US" altLang="el-GR" sz="2400" dirty="0" err="1"/>
              <a:t>ρχί</a:t>
            </a:r>
            <a:r>
              <a:rPr lang="en-US" altLang="el-GR" sz="2400" dirty="0"/>
              <a:t>α</a:t>
            </a:r>
            <a:r>
              <a:rPr lang="en-US" altLang="el-GR" sz="2400" dirty="0" err="1"/>
              <a:t>ς</a:t>
            </a:r>
            <a:r>
              <a:rPr lang="en-US" altLang="el-GR" sz="2400" dirty="0"/>
              <a:t>, </a:t>
            </a:r>
            <a:r>
              <a:rPr lang="en-US" altLang="el-GR" sz="2400" dirty="0" err="1"/>
              <a:t>έχουν</a:t>
            </a:r>
            <a:r>
              <a:rPr lang="en-US" altLang="el-GR" sz="2400" dirty="0"/>
              <a:t> </a:t>
            </a:r>
            <a:r>
              <a:rPr lang="en-US" altLang="el-GR" sz="2400" dirty="0" err="1"/>
              <a:t>κ</a:t>
            </a:r>
            <a:r>
              <a:rPr lang="en-US" altLang="el-GR" sz="2400" dirty="0"/>
              <a:t>α</a:t>
            </a:r>
            <a:r>
              <a:rPr lang="en-US" altLang="el-GR" sz="2400" dirty="0" err="1"/>
              <a:t>λύτερη</a:t>
            </a:r>
            <a:r>
              <a:rPr lang="en-US" altLang="el-GR" sz="2400" dirty="0"/>
              <a:t> </a:t>
            </a:r>
            <a:r>
              <a:rPr lang="en-US" altLang="el-GR" sz="2400" dirty="0" err="1"/>
              <a:t>ε</a:t>
            </a:r>
            <a:r>
              <a:rPr lang="en-US" altLang="el-GR" sz="2400" dirty="0"/>
              <a:t>π</a:t>
            </a:r>
            <a:r>
              <a:rPr lang="en-US" altLang="el-GR" sz="2400" dirty="0" err="1"/>
              <a:t>ίδοση</a:t>
            </a:r>
            <a:r>
              <a:rPr lang="en-US" altLang="el-GR" sz="2400" dirty="0"/>
              <a:t> </a:t>
            </a:r>
            <a:r>
              <a:rPr lang="en-US" altLang="el-GR" sz="2400" dirty="0" err="1"/>
              <a:t>στ</a:t>
            </a:r>
            <a:r>
              <a:rPr lang="en-US" altLang="el-GR" sz="2400" dirty="0"/>
              <a:t>α </a:t>
            </a:r>
            <a:r>
              <a:rPr lang="en-US" altLang="el-GR" sz="2400" dirty="0" err="1"/>
              <a:t>μ</a:t>
            </a:r>
            <a:r>
              <a:rPr lang="en-US" altLang="el-GR" sz="2400" dirty="0"/>
              <a:t>α</a:t>
            </a:r>
            <a:r>
              <a:rPr lang="en-US" altLang="el-GR" sz="2400" dirty="0" err="1"/>
              <a:t>θήμ</a:t>
            </a:r>
            <a:r>
              <a:rPr lang="en-US" altLang="el-GR" sz="2400" dirty="0"/>
              <a:t>α</a:t>
            </a:r>
            <a:r>
              <a:rPr lang="en-US" altLang="el-GR" sz="2400" dirty="0" err="1"/>
              <a:t>τ</a:t>
            </a:r>
            <a:r>
              <a:rPr lang="en-US" altLang="el-GR" sz="2400" dirty="0"/>
              <a:t>α </a:t>
            </a:r>
            <a:r>
              <a:rPr lang="en-US" altLang="el-GR" sz="2400" dirty="0" err="1"/>
              <a:t>κ</a:t>
            </a:r>
            <a:r>
              <a:rPr lang="en-US" altLang="el-GR" sz="2400" dirty="0"/>
              <a:t>α</a:t>
            </a:r>
            <a:r>
              <a:rPr lang="en-US" altLang="el-GR" sz="2400" dirty="0" err="1"/>
              <a:t>ι</a:t>
            </a:r>
            <a:r>
              <a:rPr lang="en-US" altLang="el-GR" sz="2400" dirty="0"/>
              <a:t> πα</a:t>
            </a:r>
            <a:r>
              <a:rPr lang="en-US" altLang="el-GR" sz="2400" dirty="0" err="1"/>
              <a:t>ρ</a:t>
            </a:r>
            <a:r>
              <a:rPr lang="en-US" altLang="el-GR" sz="2400" dirty="0"/>
              <a:t>α</a:t>
            </a:r>
            <a:r>
              <a:rPr lang="en-US" altLang="el-GR" sz="2400" dirty="0" err="1"/>
              <a:t>κολουθούν</a:t>
            </a:r>
            <a:r>
              <a:rPr lang="en-US" altLang="el-GR" sz="2400" dirty="0"/>
              <a:t> </a:t>
            </a:r>
            <a:r>
              <a:rPr lang="en-US" altLang="el-GR" sz="2400" dirty="0" err="1"/>
              <a:t>κ</a:t>
            </a:r>
            <a:r>
              <a:rPr lang="en-US" altLang="el-GR" sz="2400" dirty="0"/>
              <a:t>α</a:t>
            </a:r>
            <a:r>
              <a:rPr lang="en-US" altLang="el-GR" sz="2400" dirty="0" err="1"/>
              <a:t>λύτερ</a:t>
            </a:r>
            <a:r>
              <a:rPr lang="en-US" altLang="el-GR" sz="2400" dirty="0"/>
              <a:t>α </a:t>
            </a:r>
            <a:r>
              <a:rPr lang="en-US" altLang="el-GR" sz="2400" dirty="0" err="1"/>
              <a:t>τις</a:t>
            </a:r>
            <a:r>
              <a:rPr lang="en-US" altLang="el-GR" sz="2400" dirty="0"/>
              <a:t> πα</a:t>
            </a:r>
            <a:r>
              <a:rPr lang="en-US" altLang="el-GR" sz="2400" dirty="0" err="1"/>
              <a:t>ρ</a:t>
            </a:r>
            <a:r>
              <a:rPr lang="en-US" altLang="el-GR" sz="2400" dirty="0"/>
              <a:t>α</a:t>
            </a:r>
            <a:r>
              <a:rPr lang="en-US" altLang="el-GR" sz="2400" dirty="0" err="1"/>
              <a:t>δόσεις</a:t>
            </a:r>
            <a:endParaRPr lang="en-US" altLang="el-GR" sz="2400" dirty="0"/>
          </a:p>
        </p:txBody>
      </p:sp>
    </p:spTree>
    <p:extLst>
      <p:ext uri="{BB962C8B-B14F-4D97-AF65-F5344CB8AC3E}">
        <p14:creationId xmlns:p14="http://schemas.microsoft.com/office/powerpoint/2010/main" val="4150130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a:xfrm>
            <a:off x="567544" y="1955048"/>
            <a:ext cx="7989752" cy="3630795"/>
          </a:xfrm>
        </p:spPr>
        <p:txBody>
          <a:bodyPr>
            <a:normAutofit/>
          </a:bodyPr>
          <a:lstStyle/>
          <a:p>
            <a:r>
              <a:rPr lang="el-GR" sz="2400" dirty="0"/>
              <a:t>Μειωμένα επίπεδα φυσικής κατάστασης</a:t>
            </a:r>
          </a:p>
          <a:p>
            <a:r>
              <a:rPr lang="el-GR" sz="2400" dirty="0"/>
              <a:t>Μειωμένη αυτό-εκτίμηση</a:t>
            </a:r>
          </a:p>
          <a:p>
            <a:r>
              <a:rPr lang="el-GR" sz="2400" dirty="0"/>
              <a:t>Χαμηλή επίδοση στα μαθήματα</a:t>
            </a:r>
          </a:p>
          <a:p>
            <a:r>
              <a:rPr lang="el-GR" sz="2400" dirty="0"/>
              <a:t>Παχυσαρκία</a:t>
            </a:r>
          </a:p>
          <a:p>
            <a:r>
              <a:rPr lang="el-GR" sz="2400" dirty="0"/>
              <a:t>Αυξημένη επιθετικότητα</a:t>
            </a:r>
          </a:p>
        </p:txBody>
      </p:sp>
      <p:sp>
        <p:nvSpPr>
          <p:cNvPr id="7" name="Τίτλος 1"/>
          <p:cNvSpPr>
            <a:spLocks noGrp="1"/>
          </p:cNvSpPr>
          <p:nvPr>
            <p:ph type="title"/>
          </p:nvPr>
        </p:nvSpPr>
        <p:spPr/>
        <p:txBody>
          <a:bodyPr>
            <a:normAutofit/>
          </a:bodyPr>
          <a:lstStyle/>
          <a:p>
            <a:r>
              <a:rPr lang="el-GR" dirty="0" err="1"/>
              <a:t>Σωματικη</a:t>
            </a:r>
            <a:r>
              <a:rPr lang="el-GR" dirty="0"/>
              <a:t> </a:t>
            </a:r>
            <a:r>
              <a:rPr lang="el-GR" dirty="0" err="1"/>
              <a:t>αδρανεια</a:t>
            </a:r>
            <a:r>
              <a:rPr lang="el-GR" dirty="0"/>
              <a:t> –</a:t>
            </a:r>
            <a:r>
              <a:rPr lang="el-GR" dirty="0" err="1"/>
              <a:t>Επιπτωσεισ</a:t>
            </a:r>
            <a:endParaRPr lang="el-GR" dirty="0"/>
          </a:p>
        </p:txBody>
      </p:sp>
      <p:pic>
        <p:nvPicPr>
          <p:cNvPr id="5120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50438" y="3163436"/>
            <a:ext cx="2406858" cy="311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595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3725" y="270194"/>
            <a:ext cx="8153400" cy="990600"/>
          </a:xfrm>
        </p:spPr>
        <p:txBody>
          <a:bodyPr>
            <a:noAutofit/>
          </a:bodyPr>
          <a:lstStyle/>
          <a:p>
            <a:r>
              <a:rPr lang="el-GR" dirty="0" err="1"/>
              <a:t>Χρονοσ</a:t>
            </a:r>
            <a:r>
              <a:rPr lang="el-GR" dirty="0"/>
              <a:t> </a:t>
            </a:r>
            <a:r>
              <a:rPr lang="el-GR" dirty="0" err="1"/>
              <a:t>οθονησ</a:t>
            </a:r>
            <a:r>
              <a:rPr lang="el-GR" dirty="0"/>
              <a:t> &amp; </a:t>
            </a:r>
            <a:r>
              <a:rPr lang="el-GR" dirty="0" err="1"/>
              <a:t>Παιδικη</a:t>
            </a:r>
            <a:r>
              <a:rPr lang="el-GR" dirty="0"/>
              <a:t> </a:t>
            </a:r>
            <a:r>
              <a:rPr lang="el-GR" dirty="0" err="1"/>
              <a:t>ηλικια</a:t>
            </a:r>
            <a:endParaRPr lang="el-GR" dirty="0"/>
          </a:p>
        </p:txBody>
      </p:sp>
      <p:sp>
        <p:nvSpPr>
          <p:cNvPr id="3" name="Θέση περιεχομένου 2"/>
          <p:cNvSpPr>
            <a:spLocks noGrp="1"/>
          </p:cNvSpPr>
          <p:nvPr>
            <p:ph sz="quarter" idx="1"/>
          </p:nvPr>
        </p:nvSpPr>
        <p:spPr>
          <a:xfrm>
            <a:off x="683568" y="1772816"/>
            <a:ext cx="8136904" cy="4495800"/>
          </a:xfrm>
        </p:spPr>
        <p:txBody>
          <a:bodyPr>
            <a:normAutofit/>
          </a:bodyPr>
          <a:lstStyle/>
          <a:p>
            <a:pPr marL="0" indent="0" algn="just">
              <a:lnSpc>
                <a:spcPct val="150000"/>
              </a:lnSpc>
              <a:buNone/>
            </a:pPr>
            <a:r>
              <a:rPr lang="el-GR" sz="2400" dirty="0"/>
              <a:t>Η αύξηση του «χρόνου οθόνης» στην παιδική ηλικίας μπορεί: </a:t>
            </a:r>
          </a:p>
          <a:p>
            <a:pPr algn="just">
              <a:lnSpc>
                <a:spcPct val="150000"/>
              </a:lnSpc>
            </a:pPr>
            <a:r>
              <a:rPr lang="el-GR" sz="2400" dirty="0"/>
              <a:t>να αυξήσει τον κίνδυνο εμφάνισης παχυσαρκίας, </a:t>
            </a:r>
          </a:p>
          <a:p>
            <a:pPr algn="just">
              <a:lnSpc>
                <a:spcPct val="150000"/>
              </a:lnSpc>
            </a:pPr>
            <a:r>
              <a:rPr lang="el-GR" sz="2400" dirty="0"/>
              <a:t>να μειώσει την ποιότητα αλλά και την ποσότητα ύπνου, </a:t>
            </a:r>
          </a:p>
          <a:p>
            <a:pPr algn="just">
              <a:lnSpc>
                <a:spcPct val="150000"/>
              </a:lnSpc>
            </a:pPr>
            <a:r>
              <a:rPr lang="el-GR" sz="2400" dirty="0"/>
              <a:t>να αυξήσει την πιθανότητα ανάπτυξης προβλημάτων προσοχής, άγχους και κατάθλιψης. </a:t>
            </a:r>
          </a:p>
          <a:p>
            <a:pPr algn="just">
              <a:lnSpc>
                <a:spcPct val="150000"/>
              </a:lnSpc>
            </a:pPr>
            <a:endParaRPr lang="el-GR" sz="2400" dirty="0"/>
          </a:p>
        </p:txBody>
      </p:sp>
      <p:sp>
        <p:nvSpPr>
          <p:cNvPr id="5" name="AutoShape 2" descr="https://encrypted-tbn2.gstatic.com/images?q=tbn:ANd9GcRMoNiXRSlnhlNMXrCFYr9bk-gdZ7D3sOWghed4fUTWnxKgN27h9g"/>
          <p:cNvSpPr>
            <a:spLocks noChangeAspect="1" noChangeArrowheads="1"/>
          </p:cNvSpPr>
          <p:nvPr/>
        </p:nvSpPr>
        <p:spPr bwMode="auto">
          <a:xfrm>
            <a:off x="155575" y="-1347788"/>
            <a:ext cx="4248150" cy="2819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4" descr="https://encrypted-tbn2.gstatic.com/images?q=tbn:ANd9GcRMoNiXRSlnhlNMXrCFYr9bk-gdZ7D3sOWghed4fUTWnxKgN27h9g"/>
          <p:cNvSpPr>
            <a:spLocks noChangeAspect="1" noChangeArrowheads="1"/>
          </p:cNvSpPr>
          <p:nvPr/>
        </p:nvSpPr>
        <p:spPr bwMode="auto">
          <a:xfrm>
            <a:off x="307975" y="-1195388"/>
            <a:ext cx="4248150" cy="2819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6" descr="https://encrypted-tbn1.gstatic.com/images?q=tbn:ANd9GcSx6GCLg2-3IEJiHt3h47Hj6xR_YWtQPJyOCcdntaLpo8ep96cI"/>
          <p:cNvSpPr>
            <a:spLocks noChangeAspect="1" noChangeArrowheads="1"/>
          </p:cNvSpPr>
          <p:nvPr/>
        </p:nvSpPr>
        <p:spPr bwMode="auto">
          <a:xfrm>
            <a:off x="155575" y="-1576388"/>
            <a:ext cx="4362450"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AutoShape 8" descr="https://encrypted-tbn1.gstatic.com/images?q=tbn:ANd9GcSx6GCLg2-3IEJiHt3h47Hj6xR_YWtQPJyOCcdntaLpo8ep96cI"/>
          <p:cNvSpPr>
            <a:spLocks noChangeAspect="1" noChangeArrowheads="1"/>
          </p:cNvSpPr>
          <p:nvPr/>
        </p:nvSpPr>
        <p:spPr bwMode="auto">
          <a:xfrm>
            <a:off x="307975" y="-1423988"/>
            <a:ext cx="4362450"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AutoShape 12" descr="https://encrypted-tbn1.gstatic.com/images?q=tbn:ANd9GcSR3fRxCwZgMxP1_rk05FIRbRjXPY9P386aH73c2eLby9SPeezg"/>
          <p:cNvSpPr>
            <a:spLocks noChangeAspect="1" noChangeArrowheads="1"/>
          </p:cNvSpPr>
          <p:nvPr/>
        </p:nvSpPr>
        <p:spPr bwMode="auto">
          <a:xfrm>
            <a:off x="307975" y="-585788"/>
            <a:ext cx="2571750" cy="1543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2239379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err="1">
                <a:effectLst/>
              </a:rPr>
              <a:t>Συστασεισ</a:t>
            </a:r>
            <a:r>
              <a:rPr lang="el-GR" altLang="el-GR" dirty="0">
                <a:effectLst/>
              </a:rPr>
              <a:t> για </a:t>
            </a:r>
            <a:r>
              <a:rPr lang="el-GR" altLang="el-GR" dirty="0" err="1">
                <a:effectLst/>
              </a:rPr>
              <a:t>σωματικη</a:t>
            </a:r>
            <a:r>
              <a:rPr lang="el-GR" altLang="el-GR" dirty="0">
                <a:effectLst/>
              </a:rPr>
              <a:t> </a:t>
            </a:r>
            <a:r>
              <a:rPr lang="el-GR" altLang="el-GR" dirty="0" err="1">
                <a:effectLst/>
              </a:rPr>
              <a:t>δραστηριοτητα</a:t>
            </a:r>
            <a:endParaRPr lang="en-US" altLang="el-GR" dirty="0">
              <a:effectLst/>
            </a:endParaRPr>
          </a:p>
        </p:txBody>
      </p:sp>
      <p:sp>
        <p:nvSpPr>
          <p:cNvPr id="9219" name="Rectangle 3"/>
          <p:cNvSpPr>
            <a:spLocks noGrp="1" noChangeArrowheads="1"/>
          </p:cNvSpPr>
          <p:nvPr>
            <p:ph type="body" idx="4294967295"/>
          </p:nvPr>
        </p:nvSpPr>
        <p:spPr>
          <a:xfrm>
            <a:off x="457200" y="1662488"/>
            <a:ext cx="8229600" cy="4619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buClr>
                <a:srgbClr val="3D8ECB"/>
              </a:buClr>
            </a:pPr>
            <a:r>
              <a:rPr lang="el-GR" altLang="el-GR" sz="2000" b="1" dirty="0">
                <a:effectLst/>
              </a:rPr>
              <a:t>Παιδιά και έφηβοι θα πρέπει να έχουν 60 λεπτά ή περισσότερο σωματική δραστηριότητα την ημέρα</a:t>
            </a:r>
            <a:r>
              <a:rPr lang="en-US" altLang="el-GR" sz="2000" b="1" dirty="0">
                <a:effectLst/>
              </a:rPr>
              <a:t>.</a:t>
            </a:r>
            <a:endParaRPr lang="en-US" altLang="el-GR" sz="2000" b="1" u="sng" dirty="0">
              <a:effectLst/>
            </a:endParaRPr>
          </a:p>
          <a:p>
            <a:pPr lvl="1" algn="just">
              <a:buClr>
                <a:srgbClr val="A2BD3E"/>
              </a:buClr>
            </a:pPr>
            <a:r>
              <a:rPr lang="el-GR" altLang="el-GR" sz="2000" u="sng" dirty="0">
                <a:effectLst/>
              </a:rPr>
              <a:t>Αερόβιες Δραστηριότητες:</a:t>
            </a:r>
            <a:r>
              <a:rPr lang="el-GR" altLang="el-GR" sz="2000" dirty="0"/>
              <a:t> </a:t>
            </a:r>
            <a:r>
              <a:rPr lang="el-GR" altLang="el-GR" sz="2000" dirty="0">
                <a:effectLst/>
              </a:rPr>
              <a:t>Το μεγαλύτερο μέρος της σωματικής δραστηριότητας θα πρέπει να περιλαμβάνει μέτρια ή έντονη αερόβια σωματική δραστηριότητα. Η έντονη αερόβια φυσική δραστηριότητα θα πρέπει να γίνεται τουλάχιστον 3 φορές την εβδομάδα. </a:t>
            </a:r>
          </a:p>
          <a:p>
            <a:pPr lvl="1" algn="just">
              <a:buClr>
                <a:srgbClr val="A2BD3E"/>
              </a:buClr>
            </a:pPr>
            <a:r>
              <a:rPr lang="el-GR" altLang="el-GR" sz="2000" u="sng" dirty="0">
                <a:effectLst/>
              </a:rPr>
              <a:t>Δραστηριότητες μυϊκής ενδυνάμωσης:</a:t>
            </a:r>
            <a:r>
              <a:rPr lang="el-GR" altLang="el-GR" sz="2000" dirty="0">
                <a:effectLst/>
              </a:rPr>
              <a:t> Ως μέρος του συνολικού χρόνου σωματικής δραστηριότητας </a:t>
            </a:r>
            <a:r>
              <a:rPr lang="el-GR" altLang="el-GR" sz="2000" b="1" i="1" dirty="0">
                <a:effectLst/>
              </a:rPr>
              <a:t>για τουλάχιστον 3 μέρες της εβδομάδας. </a:t>
            </a:r>
          </a:p>
          <a:p>
            <a:pPr lvl="1" algn="just">
              <a:buClr>
                <a:srgbClr val="A2BD3E"/>
              </a:buClr>
            </a:pPr>
            <a:r>
              <a:rPr lang="el-GR" altLang="el-GR" sz="2000" u="sng" dirty="0">
                <a:effectLst/>
              </a:rPr>
              <a:t>Δραστηριότητες ενδυνάμωσης οστών:</a:t>
            </a:r>
            <a:r>
              <a:rPr lang="el-GR" altLang="el-GR" sz="2000" dirty="0">
                <a:effectLst/>
              </a:rPr>
              <a:t> </a:t>
            </a:r>
            <a:r>
              <a:rPr lang="el-GR" altLang="el-GR" sz="2000" dirty="0"/>
              <a:t>Ως μέρος του συνολικού χρόνου σωματικής δραστηριότητας </a:t>
            </a:r>
            <a:r>
              <a:rPr lang="el-GR" altLang="el-GR" sz="2000" b="1" dirty="0"/>
              <a:t>για τουλάχιστον 3 μέρες της εβδομάδας. </a:t>
            </a:r>
          </a:p>
        </p:txBody>
      </p:sp>
      <p:sp>
        <p:nvSpPr>
          <p:cNvPr id="2" name="Ορθογώνιο 1"/>
          <p:cNvSpPr/>
          <p:nvPr/>
        </p:nvSpPr>
        <p:spPr>
          <a:xfrm>
            <a:off x="842963" y="6027003"/>
            <a:ext cx="7843837" cy="830997"/>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buClr>
                <a:srgbClr val="3D8ECB"/>
              </a:buClr>
            </a:pPr>
            <a:r>
              <a:rPr lang="el-GR" altLang="el-GR" sz="2400" b="1" dirty="0"/>
              <a:t>Οι δραστηριότητες θα πρέπει να είναι κατάλληλες για την ηλικία των παιδιών, ευχάριστες και με ποικιλία. </a:t>
            </a:r>
            <a:endParaRPr lang="en-US" altLang="el-GR" sz="2400" b="1" dirty="0"/>
          </a:p>
        </p:txBody>
      </p:sp>
    </p:spTree>
    <p:extLst>
      <p:ext uri="{BB962C8B-B14F-4D97-AF65-F5344CB8AC3E}">
        <p14:creationId xmlns:p14="http://schemas.microsoft.com/office/powerpoint/2010/main" val="414764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effectLst/>
              </a:rPr>
              <a:t>Τι </a:t>
            </a:r>
            <a:r>
              <a:rPr lang="el-GR" altLang="el-GR" dirty="0" err="1">
                <a:effectLst/>
              </a:rPr>
              <a:t>σημαινει</a:t>
            </a:r>
            <a:r>
              <a:rPr lang="el-GR" altLang="el-GR" dirty="0">
                <a:effectLst/>
              </a:rPr>
              <a:t> </a:t>
            </a:r>
            <a:r>
              <a:rPr lang="el-GR" altLang="el-GR" dirty="0" err="1">
                <a:effectLst/>
              </a:rPr>
              <a:t>αυτο</a:t>
            </a:r>
            <a:r>
              <a:rPr lang="el-GR" altLang="el-GR" dirty="0">
                <a:effectLst/>
              </a:rPr>
              <a:t> στην </a:t>
            </a:r>
            <a:r>
              <a:rPr lang="el-GR" altLang="el-GR" dirty="0" err="1">
                <a:effectLst/>
              </a:rPr>
              <a:t>πραξη</a:t>
            </a:r>
            <a:r>
              <a:rPr lang="el-GR" altLang="el-GR" dirty="0"/>
              <a:t>; </a:t>
            </a:r>
            <a:endParaRPr lang="en-US" altLang="el-GR" dirty="0">
              <a:effectLst/>
            </a:endParaRPr>
          </a:p>
        </p:txBody>
      </p:sp>
      <p:sp>
        <p:nvSpPr>
          <p:cNvPr id="10244" name="Rectangle 3"/>
          <p:cNvSpPr>
            <a:spLocks noGrp="1" noChangeArrowheads="1"/>
          </p:cNvSpPr>
          <p:nvPr>
            <p:ph type="body" idx="4294967295"/>
          </p:nvPr>
        </p:nvSpPr>
        <p:spPr>
          <a:xfrm>
            <a:off x="361665" y="940700"/>
            <a:ext cx="8382000" cy="401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l-GR" altLang="el-GR" sz="2400" dirty="0">
                <a:effectLst/>
              </a:rPr>
              <a:t>Τουλάχιστον 60 λεπτά την ημέρα</a:t>
            </a:r>
            <a:endParaRPr lang="en-US" altLang="el-GR" sz="2400" dirty="0">
              <a:effectLst/>
            </a:endParaRPr>
          </a:p>
          <a:p>
            <a:r>
              <a:rPr lang="el-GR" altLang="el-GR" sz="2400" dirty="0">
                <a:effectLst/>
              </a:rPr>
              <a:t>Κυρίως αερόβια άσκηση</a:t>
            </a:r>
            <a:endParaRPr lang="en-US" altLang="el-GR" sz="2400" dirty="0">
              <a:effectLst/>
            </a:endParaRPr>
          </a:p>
          <a:p>
            <a:r>
              <a:rPr lang="el-GR" altLang="el-GR" sz="2400" dirty="0">
                <a:effectLst/>
              </a:rPr>
              <a:t>Ποικιλία και διασκέδαση </a:t>
            </a:r>
            <a:endParaRPr lang="en-US" altLang="el-GR" sz="2400" dirty="0">
              <a:effectLst/>
            </a:endParaRPr>
          </a:p>
        </p:txBody>
      </p:sp>
    </p:spTree>
    <p:extLst>
      <p:ext uri="{BB962C8B-B14F-4D97-AF65-F5344CB8AC3E}">
        <p14:creationId xmlns:p14="http://schemas.microsoft.com/office/powerpoint/2010/main" val="2859913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96" name="Group 156"/>
          <p:cNvGraphicFramePr>
            <a:graphicFrameLocks noGrp="1"/>
          </p:cNvGraphicFramePr>
          <p:nvPr>
            <p:extLst>
              <p:ext uri="{D42A27DB-BD31-4B8C-83A1-F6EECF244321}">
                <p14:modId xmlns:p14="http://schemas.microsoft.com/office/powerpoint/2010/main" val="3864990035"/>
              </p:ext>
            </p:extLst>
          </p:nvPr>
        </p:nvGraphicFramePr>
        <p:xfrm>
          <a:off x="471638" y="1905000"/>
          <a:ext cx="8191099" cy="4197600"/>
        </p:xfrm>
        <a:graphic>
          <a:graphicData uri="http://schemas.openxmlformats.org/drawingml/2006/table">
            <a:tbl>
              <a:tblPr firstRow="1">
                <a:tableStyleId>{69C7853C-536D-4A76-A0AE-DD22124D55A5}</a:tableStyleId>
              </a:tblPr>
              <a:tblGrid>
                <a:gridCol w="2483703">
                  <a:extLst>
                    <a:ext uri="{9D8B030D-6E8A-4147-A177-3AD203B41FA5}">
                      <a16:colId xmlns:a16="http://schemas.microsoft.com/office/drawing/2014/main" val="20000"/>
                    </a:ext>
                  </a:extLst>
                </a:gridCol>
                <a:gridCol w="3090279">
                  <a:extLst>
                    <a:ext uri="{9D8B030D-6E8A-4147-A177-3AD203B41FA5}">
                      <a16:colId xmlns:a16="http://schemas.microsoft.com/office/drawing/2014/main" val="20001"/>
                    </a:ext>
                  </a:extLst>
                </a:gridCol>
                <a:gridCol w="2617117">
                  <a:extLst>
                    <a:ext uri="{9D8B030D-6E8A-4147-A177-3AD203B41FA5}">
                      <a16:colId xmlns:a16="http://schemas.microsoft.com/office/drawing/2014/main" val="20002"/>
                    </a:ext>
                  </a:extLst>
                </a:gridCol>
              </a:tblGrid>
              <a:tr h="704765">
                <a:tc>
                  <a:txBody>
                    <a:bodyPr/>
                    <a:lstStyle/>
                    <a:p>
                      <a:pPr marL="0" marR="0" lvl="0" indent="0" algn="ctr" defTabSz="914400" rtl="0" eaLnBrk="0" fontAlgn="base" latinLnBrk="0" hangingPunct="0">
                        <a:lnSpc>
                          <a:spcPct val="100000"/>
                        </a:lnSpc>
                        <a:spcBef>
                          <a:spcPts val="1200"/>
                        </a:spcBef>
                        <a:spcAft>
                          <a:spcPct val="0"/>
                        </a:spcAft>
                        <a:buClr>
                          <a:srgbClr val="A2BD3E"/>
                        </a:buClr>
                        <a:buSzPct val="130000"/>
                        <a:buFontTx/>
                        <a:buNone/>
                        <a:tabLst/>
                      </a:pPr>
                      <a:r>
                        <a:rPr kumimoji="0" lang="el-GR" sz="1800" u="none" strike="noStrike" cap="none" normalizeH="0" baseline="0" dirty="0">
                          <a:ln>
                            <a:noFill/>
                          </a:ln>
                          <a:effectLst/>
                        </a:rPr>
                        <a:t>Είδος Σωματικής Δραστηριότητας </a:t>
                      </a:r>
                      <a:endParaRPr kumimoji="0" lang="en-US" sz="1800" b="1" i="0" u="none" strike="noStrike" cap="none" normalizeH="0" baseline="0" dirty="0">
                        <a:ln>
                          <a:noFill/>
                        </a:ln>
                        <a:solidFill>
                          <a:schemeClr val="tx1"/>
                        </a:solidFill>
                        <a:effectLst/>
                        <a:latin typeface="Arial" charset="0"/>
                      </a:endParaRPr>
                    </a:p>
                  </a:txBody>
                  <a:tcPr marT="45714" marB="45714" anchor="ctr" horzOverflow="overflow"/>
                </a:tc>
                <a:tc>
                  <a:txBody>
                    <a:bodyPr/>
                    <a:lstStyle/>
                    <a:p>
                      <a:pPr marL="0" marR="0" lvl="0" indent="0" algn="ctr" defTabSz="914400" rtl="0" eaLnBrk="0" fontAlgn="base" latinLnBrk="0" hangingPunct="0">
                        <a:lnSpc>
                          <a:spcPct val="100000"/>
                        </a:lnSpc>
                        <a:spcBef>
                          <a:spcPts val="1200"/>
                        </a:spcBef>
                        <a:spcAft>
                          <a:spcPct val="0"/>
                        </a:spcAft>
                        <a:buClr>
                          <a:srgbClr val="A2BD3E"/>
                        </a:buClr>
                        <a:buSzPct val="130000"/>
                        <a:buFontTx/>
                        <a:buNone/>
                        <a:tabLst/>
                      </a:pPr>
                      <a:r>
                        <a:rPr kumimoji="0" lang="el-GR" sz="1800" u="none" strike="noStrike" cap="none" normalizeH="0" baseline="0" dirty="0">
                          <a:ln>
                            <a:noFill/>
                          </a:ln>
                          <a:effectLst/>
                        </a:rPr>
                        <a:t>Παιδιά</a:t>
                      </a:r>
                      <a:endParaRPr kumimoji="0" lang="en-US" sz="1800" b="1" i="0" u="none" strike="noStrike" cap="none" normalizeH="0" baseline="0" dirty="0">
                        <a:ln>
                          <a:noFill/>
                        </a:ln>
                        <a:solidFill>
                          <a:schemeClr val="tx1"/>
                        </a:solidFill>
                        <a:effectLst/>
                        <a:latin typeface="Arial" charset="0"/>
                      </a:endParaRPr>
                    </a:p>
                  </a:txBody>
                  <a:tcPr marT="45714" marB="45714" anchor="ctr" horzOverflow="overflow"/>
                </a:tc>
                <a:tc>
                  <a:txBody>
                    <a:bodyPr/>
                    <a:lstStyle/>
                    <a:p>
                      <a:pPr marL="0" marR="0" lvl="0" indent="0" algn="ctr" defTabSz="914400" rtl="0" eaLnBrk="0" fontAlgn="base" latinLnBrk="0" hangingPunct="0">
                        <a:lnSpc>
                          <a:spcPct val="100000"/>
                        </a:lnSpc>
                        <a:spcBef>
                          <a:spcPts val="1200"/>
                        </a:spcBef>
                        <a:spcAft>
                          <a:spcPct val="0"/>
                        </a:spcAft>
                        <a:buClr>
                          <a:srgbClr val="A2BD3E"/>
                        </a:buClr>
                        <a:buSzPct val="130000"/>
                        <a:buFontTx/>
                        <a:buNone/>
                        <a:tabLst/>
                      </a:pPr>
                      <a:r>
                        <a:rPr kumimoji="0" lang="el-GR" sz="1800" u="none" strike="noStrike" cap="none" normalizeH="0" baseline="0" dirty="0">
                          <a:ln>
                            <a:noFill/>
                          </a:ln>
                          <a:effectLst/>
                        </a:rPr>
                        <a:t>Έφηβοι </a:t>
                      </a:r>
                      <a:endParaRPr kumimoji="0" lang="en-US" sz="1800" b="1" i="0" u="none" strike="noStrike" cap="none" normalizeH="0" baseline="0" dirty="0">
                        <a:ln>
                          <a:noFill/>
                        </a:ln>
                        <a:solidFill>
                          <a:schemeClr val="tx1"/>
                        </a:solidFill>
                        <a:effectLst/>
                        <a:latin typeface="Arial" charset="0"/>
                      </a:endParaRPr>
                    </a:p>
                  </a:txBody>
                  <a:tcPr marT="45714" marB="45714" anchor="ctr" horzOverflow="overflow"/>
                </a:tc>
                <a:extLst>
                  <a:ext uri="{0D108BD9-81ED-4DB2-BD59-A6C34878D82A}">
                    <a16:rowId xmlns:a16="http://schemas.microsoft.com/office/drawing/2014/main" val="10000"/>
                  </a:ext>
                </a:extLst>
              </a:tr>
              <a:tr h="612574">
                <a:tc>
                  <a:txBody>
                    <a:bodyPr/>
                    <a:lstStyle/>
                    <a:p>
                      <a:pPr marL="0" marR="0" lvl="0" indent="0" algn="l" defTabSz="914400" rtl="0" eaLnBrk="0" fontAlgn="base" latinLnBrk="0" hangingPunct="0">
                        <a:lnSpc>
                          <a:spcPct val="95000"/>
                        </a:lnSpc>
                        <a:spcBef>
                          <a:spcPct val="30000"/>
                        </a:spcBef>
                        <a:spcAft>
                          <a:spcPct val="0"/>
                        </a:spcAft>
                        <a:buClr>
                          <a:srgbClr val="A2BD3E"/>
                        </a:buClr>
                        <a:buSzPct val="130000"/>
                        <a:buFontTx/>
                        <a:buNone/>
                        <a:tabLst/>
                      </a:pPr>
                      <a:r>
                        <a:rPr kumimoji="0" lang="el-GR" sz="1800" b="1" u="none" strike="noStrike" cap="none" normalizeH="0" baseline="0" dirty="0">
                          <a:ln>
                            <a:noFill/>
                          </a:ln>
                          <a:effectLst/>
                        </a:rPr>
                        <a:t>Αερόβια-μέτριας έντασης</a:t>
                      </a:r>
                      <a:endParaRPr kumimoji="0" lang="en-US" sz="1800" b="1" i="0" u="none" strike="noStrike" cap="none" normalizeH="0" baseline="0" dirty="0">
                        <a:ln>
                          <a:noFill/>
                        </a:ln>
                        <a:solidFill>
                          <a:srgbClr val="003E73"/>
                        </a:solidFill>
                        <a:effectLst/>
                        <a:latin typeface="Arial" charset="0"/>
                      </a:endParaRPr>
                    </a:p>
                  </a:txBody>
                  <a:tcPr marT="45714" marB="45714" horzOverflow="overflow"/>
                </a:tc>
                <a:tc>
                  <a:txBody>
                    <a:bodyPr/>
                    <a:lstStyle/>
                    <a:p>
                      <a:pPr marL="0" marR="0" lvl="0" indent="0" algn="l" defTabSz="914400" rtl="0" eaLnBrk="0" fontAlgn="base" latinLnBrk="0" hangingPunct="0">
                        <a:lnSpc>
                          <a:spcPct val="95000"/>
                        </a:lnSpc>
                        <a:spcBef>
                          <a:spcPct val="30000"/>
                        </a:spcBef>
                        <a:spcAft>
                          <a:spcPct val="0"/>
                        </a:spcAft>
                        <a:buClr>
                          <a:srgbClr val="A2BD3E"/>
                        </a:buClr>
                        <a:buSzPct val="130000"/>
                        <a:buFontTx/>
                        <a:buNone/>
                        <a:tabLst/>
                      </a:pPr>
                      <a:r>
                        <a:rPr kumimoji="0" lang="el-GR" sz="1800" u="none" strike="noStrike" cap="none" normalizeH="0" baseline="0" dirty="0">
                          <a:ln>
                            <a:noFill/>
                          </a:ln>
                          <a:effectLst/>
                        </a:rPr>
                        <a:t>Πεζοπορία, ποδηλασία, ζωηρό περπάτημα</a:t>
                      </a:r>
                      <a:endParaRPr kumimoji="0" lang="en-US" sz="1800" b="0" i="0" u="none" strike="noStrike" cap="none" normalizeH="0" baseline="0" dirty="0">
                        <a:ln>
                          <a:noFill/>
                        </a:ln>
                        <a:solidFill>
                          <a:srgbClr val="003E73"/>
                        </a:solidFill>
                        <a:effectLst/>
                        <a:latin typeface="Arial" charset="0"/>
                      </a:endParaRPr>
                    </a:p>
                  </a:txBody>
                  <a:tcPr marT="45714" marB="45714" horzOverflow="overflow"/>
                </a:tc>
                <a:tc>
                  <a:txBody>
                    <a:bodyPr/>
                    <a:lstStyle/>
                    <a:p>
                      <a:pPr marL="0" marR="0" lvl="0" indent="0" algn="l" defTabSz="914400" rtl="0" eaLnBrk="0" fontAlgn="base" latinLnBrk="0" hangingPunct="0">
                        <a:lnSpc>
                          <a:spcPct val="95000"/>
                        </a:lnSpc>
                        <a:spcBef>
                          <a:spcPct val="30000"/>
                        </a:spcBef>
                        <a:spcAft>
                          <a:spcPct val="0"/>
                        </a:spcAft>
                        <a:buClr>
                          <a:srgbClr val="A2BD3E"/>
                        </a:buClr>
                        <a:buSzPct val="130000"/>
                        <a:buFontTx/>
                        <a:buNone/>
                        <a:tabLst/>
                      </a:pPr>
                      <a:r>
                        <a:rPr kumimoji="0" lang="el-GR" sz="1800" u="none" strike="noStrike" cap="none" normalizeH="0" baseline="0" dirty="0">
                          <a:ln>
                            <a:noFill/>
                          </a:ln>
                          <a:effectLst/>
                        </a:rPr>
                        <a:t>Κηπουρική, πεζοπορία, ζωηρό περπάτημα</a:t>
                      </a:r>
                      <a:endParaRPr kumimoji="0" lang="en-US" sz="1800" b="0" i="0" u="none" strike="noStrike" cap="none" normalizeH="0" baseline="0" dirty="0">
                        <a:ln>
                          <a:noFill/>
                        </a:ln>
                        <a:solidFill>
                          <a:srgbClr val="003E73"/>
                        </a:solidFill>
                        <a:effectLst/>
                        <a:latin typeface="Arial" charset="0"/>
                      </a:endParaRPr>
                    </a:p>
                  </a:txBody>
                  <a:tcPr marT="45714" marB="45714" horzOverflow="overflow"/>
                </a:tc>
                <a:extLst>
                  <a:ext uri="{0D108BD9-81ED-4DB2-BD59-A6C34878D82A}">
                    <a16:rowId xmlns:a16="http://schemas.microsoft.com/office/drawing/2014/main" val="10001"/>
                  </a:ext>
                </a:extLst>
              </a:tr>
              <a:tr h="1133719">
                <a:tc>
                  <a:txBody>
                    <a:bodyPr/>
                    <a:lstStyle/>
                    <a:p>
                      <a:pPr marL="0" marR="0" lvl="0" indent="0" algn="l" defTabSz="914400" rtl="0" eaLnBrk="0" fontAlgn="base" latinLnBrk="0" hangingPunct="0">
                        <a:lnSpc>
                          <a:spcPct val="95000"/>
                        </a:lnSpc>
                        <a:spcBef>
                          <a:spcPct val="30000"/>
                        </a:spcBef>
                        <a:spcAft>
                          <a:spcPct val="0"/>
                        </a:spcAft>
                        <a:buClr>
                          <a:srgbClr val="A2BD3E"/>
                        </a:buClr>
                        <a:buSzPct val="130000"/>
                        <a:buFontTx/>
                        <a:buNone/>
                        <a:tabLst/>
                      </a:pPr>
                      <a:r>
                        <a:rPr kumimoji="0" lang="el-GR" sz="1800" b="1" u="none" strike="noStrike" cap="none" normalizeH="0" baseline="0" dirty="0">
                          <a:ln>
                            <a:noFill/>
                          </a:ln>
                          <a:effectLst/>
                        </a:rPr>
                        <a:t>Αερόβια-αυξημένης έντασης</a:t>
                      </a:r>
                      <a:endParaRPr kumimoji="0" lang="en-US" sz="1800" b="1" i="0" u="none" strike="noStrike" cap="none" normalizeH="0" baseline="0" dirty="0">
                        <a:ln>
                          <a:noFill/>
                        </a:ln>
                        <a:solidFill>
                          <a:srgbClr val="003E73"/>
                        </a:solidFill>
                        <a:effectLst/>
                        <a:latin typeface="Arial" charset="0"/>
                      </a:endParaRPr>
                    </a:p>
                  </a:txBody>
                  <a:tcPr marT="45714" marB="45714" horzOverflow="overflow"/>
                </a:tc>
                <a:tc>
                  <a:txBody>
                    <a:bodyPr/>
                    <a:lstStyle/>
                    <a:p>
                      <a:pPr marL="0" marR="0" lvl="0" indent="0" algn="l" defTabSz="914400" rtl="0" eaLnBrk="0" fontAlgn="base" latinLnBrk="0" hangingPunct="0">
                        <a:lnSpc>
                          <a:spcPct val="95000"/>
                        </a:lnSpc>
                        <a:spcBef>
                          <a:spcPct val="30000"/>
                        </a:spcBef>
                        <a:spcAft>
                          <a:spcPct val="0"/>
                        </a:spcAft>
                        <a:buClr>
                          <a:srgbClr val="A2BD3E"/>
                        </a:buClr>
                        <a:buSzPct val="130000"/>
                        <a:buFontTx/>
                        <a:buNone/>
                        <a:tabLst/>
                      </a:pPr>
                      <a:r>
                        <a:rPr kumimoji="0" lang="el-GR" sz="1800" u="none" strike="noStrike" cap="none" normalizeH="0" baseline="0" dirty="0">
                          <a:ln>
                            <a:noFill/>
                          </a:ln>
                          <a:effectLst/>
                        </a:rPr>
                        <a:t>Ποδήλατο, σχοινάκι, τρέξιμο, ποδόσφαιρο, μπάσκετ</a:t>
                      </a:r>
                      <a:endParaRPr kumimoji="0" lang="en-US" sz="1800" b="0" i="0" u="none" strike="noStrike" cap="none" normalizeH="0" baseline="0" dirty="0">
                        <a:ln>
                          <a:noFill/>
                        </a:ln>
                        <a:solidFill>
                          <a:srgbClr val="003E73"/>
                        </a:solidFill>
                        <a:effectLst/>
                        <a:latin typeface="Arial" charset="0"/>
                      </a:endParaRPr>
                    </a:p>
                  </a:txBody>
                  <a:tcPr marT="45714" marB="45714" horzOverflow="overflow"/>
                </a:tc>
                <a:tc>
                  <a:txBody>
                    <a:bodyPr/>
                    <a:lstStyle/>
                    <a:p>
                      <a:pPr marL="0" marR="0" lvl="0" indent="0" algn="l" defTabSz="914400" rtl="0" eaLnBrk="0" fontAlgn="base" latinLnBrk="0" hangingPunct="0">
                        <a:lnSpc>
                          <a:spcPct val="95000"/>
                        </a:lnSpc>
                        <a:spcBef>
                          <a:spcPct val="30000"/>
                        </a:spcBef>
                        <a:spcAft>
                          <a:spcPct val="0"/>
                        </a:spcAft>
                        <a:buClr>
                          <a:srgbClr val="A2BD3E"/>
                        </a:buClr>
                        <a:buSzPct val="130000"/>
                        <a:buFontTx/>
                        <a:buNone/>
                        <a:tabLst/>
                      </a:pPr>
                      <a:r>
                        <a:rPr kumimoji="0" lang="el-GR" sz="1800" u="none" strike="noStrike" cap="none" normalizeH="0" baseline="0" dirty="0">
                          <a:ln>
                            <a:noFill/>
                          </a:ln>
                          <a:effectLst/>
                        </a:rPr>
                        <a:t>Σχοινάκι, ποδήλατο, καράτε, μπάσκετ, σκι</a:t>
                      </a:r>
                      <a:endParaRPr kumimoji="0" lang="en-US" sz="1800" b="0" i="0" u="none" strike="noStrike" cap="none" normalizeH="0" baseline="0" dirty="0">
                        <a:ln>
                          <a:noFill/>
                        </a:ln>
                        <a:solidFill>
                          <a:srgbClr val="003E73"/>
                        </a:solidFill>
                        <a:effectLst/>
                        <a:latin typeface="Arial" charset="0"/>
                      </a:endParaRPr>
                    </a:p>
                  </a:txBody>
                  <a:tcPr marT="45714" marB="45714" horzOverflow="overflow"/>
                </a:tc>
                <a:extLst>
                  <a:ext uri="{0D108BD9-81ED-4DB2-BD59-A6C34878D82A}">
                    <a16:rowId xmlns:a16="http://schemas.microsoft.com/office/drawing/2014/main" val="10002"/>
                  </a:ext>
                </a:extLst>
              </a:tr>
              <a:tr h="873146">
                <a:tc>
                  <a:txBody>
                    <a:bodyPr/>
                    <a:lstStyle/>
                    <a:p>
                      <a:pPr marL="0" marR="0" lvl="0" indent="0" algn="l" defTabSz="914400" rtl="0" eaLnBrk="0" fontAlgn="base" latinLnBrk="0" hangingPunct="0">
                        <a:lnSpc>
                          <a:spcPct val="95000"/>
                        </a:lnSpc>
                        <a:spcBef>
                          <a:spcPct val="30000"/>
                        </a:spcBef>
                        <a:spcAft>
                          <a:spcPct val="0"/>
                        </a:spcAft>
                        <a:buClr>
                          <a:srgbClr val="A2BD3E"/>
                        </a:buClr>
                        <a:buSzPct val="130000"/>
                        <a:buFontTx/>
                        <a:buNone/>
                        <a:tabLst/>
                      </a:pPr>
                      <a:r>
                        <a:rPr kumimoji="0" lang="el-GR" sz="1800" b="1" u="none" strike="noStrike" cap="none" normalizeH="0" baseline="0" dirty="0">
                          <a:ln>
                            <a:noFill/>
                          </a:ln>
                          <a:effectLst/>
                        </a:rPr>
                        <a:t>Μυϊκής ενδυνάμωσης</a:t>
                      </a:r>
                      <a:endParaRPr kumimoji="0" lang="en-US" sz="1800" b="1" i="0" u="none" strike="noStrike" cap="none" normalizeH="0" baseline="0" dirty="0">
                        <a:ln>
                          <a:noFill/>
                        </a:ln>
                        <a:solidFill>
                          <a:srgbClr val="003E73"/>
                        </a:solidFill>
                        <a:effectLst/>
                        <a:latin typeface="Arial" charset="0"/>
                      </a:endParaRPr>
                    </a:p>
                  </a:txBody>
                  <a:tcPr marT="45714" marB="45714" horzOverflow="overflow"/>
                </a:tc>
                <a:tc>
                  <a:txBody>
                    <a:bodyPr/>
                    <a:lstStyle/>
                    <a:p>
                      <a:pPr marL="0" marR="0" lvl="0" indent="0" algn="l" defTabSz="914400" rtl="0" eaLnBrk="0" fontAlgn="base" latinLnBrk="0" hangingPunct="0">
                        <a:lnSpc>
                          <a:spcPct val="95000"/>
                        </a:lnSpc>
                        <a:spcBef>
                          <a:spcPct val="30000"/>
                        </a:spcBef>
                        <a:spcAft>
                          <a:spcPct val="0"/>
                        </a:spcAft>
                        <a:buClr>
                          <a:srgbClr val="A2BD3E"/>
                        </a:buClr>
                        <a:buSzPct val="130000"/>
                        <a:buFontTx/>
                        <a:buNone/>
                        <a:tabLst/>
                      </a:pPr>
                      <a:r>
                        <a:rPr kumimoji="0" lang="el-GR" sz="1800" u="none" strike="noStrike" cap="none" normalizeH="0" baseline="0" dirty="0">
                          <a:ln>
                            <a:noFill/>
                          </a:ln>
                          <a:effectLst/>
                        </a:rPr>
                        <a:t>Κάμψεις, κοιλιακοί, αναρρίχηση (δέντρο ή σχοινί)</a:t>
                      </a:r>
                      <a:endParaRPr kumimoji="0" lang="en-US" sz="1800" b="0" i="0" u="none" strike="noStrike" cap="none" normalizeH="0" baseline="0" dirty="0">
                        <a:ln>
                          <a:noFill/>
                        </a:ln>
                        <a:solidFill>
                          <a:srgbClr val="003E73"/>
                        </a:solidFill>
                        <a:effectLst/>
                        <a:latin typeface="Arial" charset="0"/>
                      </a:endParaRPr>
                    </a:p>
                  </a:txBody>
                  <a:tcPr marT="45714" marB="45714" horzOverflow="overflow"/>
                </a:tc>
                <a:tc>
                  <a:txBody>
                    <a:bodyPr/>
                    <a:lstStyle/>
                    <a:p>
                      <a:pPr marL="0" marR="0" lvl="0" indent="0" algn="l" defTabSz="914400" rtl="0" eaLnBrk="0" fontAlgn="base" latinLnBrk="0" hangingPunct="0">
                        <a:lnSpc>
                          <a:spcPct val="95000"/>
                        </a:lnSpc>
                        <a:spcBef>
                          <a:spcPct val="30000"/>
                        </a:spcBef>
                        <a:spcAft>
                          <a:spcPct val="0"/>
                        </a:spcAft>
                        <a:buClr>
                          <a:srgbClr val="A2BD3E"/>
                        </a:buClr>
                        <a:buSzPct val="130000"/>
                        <a:buFontTx/>
                        <a:buNone/>
                        <a:tabLst/>
                      </a:pPr>
                      <a:r>
                        <a:rPr kumimoji="0" lang="el-GR" sz="1800" u="none" strike="noStrike" cap="none" normalizeH="0" baseline="0" dirty="0">
                          <a:ln>
                            <a:noFill/>
                          </a:ln>
                          <a:effectLst/>
                        </a:rPr>
                        <a:t>Ασκήσεις με βαράκια, κάμψεις, κοιλιακοί, τοίχος αναρρίχησης</a:t>
                      </a:r>
                      <a:endParaRPr kumimoji="0" lang="en-US" sz="1800" b="0" i="0" u="none" strike="noStrike" cap="none" normalizeH="0" baseline="0" dirty="0">
                        <a:ln>
                          <a:noFill/>
                        </a:ln>
                        <a:solidFill>
                          <a:srgbClr val="003E73"/>
                        </a:solidFill>
                        <a:effectLst/>
                        <a:latin typeface="Arial" charset="0"/>
                      </a:endParaRPr>
                    </a:p>
                  </a:txBody>
                  <a:tcPr marT="45714" marB="45714" horzOverflow="overflow"/>
                </a:tc>
                <a:extLst>
                  <a:ext uri="{0D108BD9-81ED-4DB2-BD59-A6C34878D82A}">
                    <a16:rowId xmlns:a16="http://schemas.microsoft.com/office/drawing/2014/main" val="10003"/>
                  </a:ext>
                </a:extLst>
              </a:tr>
              <a:tr h="873146">
                <a:tc>
                  <a:txBody>
                    <a:bodyPr/>
                    <a:lstStyle/>
                    <a:p>
                      <a:pPr marL="0" marR="0" lvl="0" indent="0" algn="l" defTabSz="914400" rtl="0" eaLnBrk="0" fontAlgn="base" latinLnBrk="0" hangingPunct="0">
                        <a:lnSpc>
                          <a:spcPct val="95000"/>
                        </a:lnSpc>
                        <a:spcBef>
                          <a:spcPct val="30000"/>
                        </a:spcBef>
                        <a:spcAft>
                          <a:spcPct val="0"/>
                        </a:spcAft>
                        <a:buClr>
                          <a:srgbClr val="A2BD3E"/>
                        </a:buClr>
                        <a:buSzPct val="130000"/>
                        <a:buFontTx/>
                        <a:buNone/>
                        <a:tabLst/>
                      </a:pPr>
                      <a:r>
                        <a:rPr kumimoji="0" lang="el-GR" sz="1800" b="1" i="0" u="none" strike="noStrike" cap="none" normalizeH="0" baseline="0" dirty="0">
                          <a:ln>
                            <a:noFill/>
                          </a:ln>
                          <a:solidFill>
                            <a:schemeClr val="dk1"/>
                          </a:solidFill>
                          <a:effectLst/>
                          <a:latin typeface="+mn-lt"/>
                        </a:rPr>
                        <a:t>Ενδυνάμωσης οστών</a:t>
                      </a:r>
                      <a:endParaRPr kumimoji="0" lang="en-US" sz="1800" b="1" i="0" u="none" strike="noStrike" cap="none" normalizeH="0" baseline="0" dirty="0">
                        <a:ln>
                          <a:noFill/>
                        </a:ln>
                        <a:solidFill>
                          <a:srgbClr val="003E73"/>
                        </a:solidFill>
                        <a:effectLst/>
                        <a:latin typeface="Arial" charset="0"/>
                      </a:endParaRPr>
                    </a:p>
                  </a:txBody>
                  <a:tcPr marT="45714" marB="45714" horzOverflow="overflow"/>
                </a:tc>
                <a:tc>
                  <a:txBody>
                    <a:bodyPr/>
                    <a:lstStyle/>
                    <a:p>
                      <a:pPr marL="0" marR="0" lvl="0" indent="0" algn="l" defTabSz="914400" rtl="0" eaLnBrk="0" fontAlgn="base" latinLnBrk="0" hangingPunct="0">
                        <a:lnSpc>
                          <a:spcPct val="95000"/>
                        </a:lnSpc>
                        <a:spcBef>
                          <a:spcPct val="30000"/>
                        </a:spcBef>
                        <a:spcAft>
                          <a:spcPct val="0"/>
                        </a:spcAft>
                        <a:buClr>
                          <a:srgbClr val="A2BD3E"/>
                        </a:buClr>
                        <a:buSzPct val="130000"/>
                        <a:buFontTx/>
                        <a:buNone/>
                        <a:tabLst/>
                      </a:pPr>
                      <a:r>
                        <a:rPr kumimoji="0" lang="el-GR" sz="1800" u="none" strike="noStrike" cap="none" normalizeH="0" baseline="0" dirty="0">
                          <a:ln>
                            <a:noFill/>
                          </a:ln>
                          <a:effectLst/>
                        </a:rPr>
                        <a:t>Σχοινάκι, τρέξιμο, πηδηματάκια, ενόργανη</a:t>
                      </a:r>
                      <a:endParaRPr kumimoji="0" lang="en-US" sz="1800" b="0" i="0" u="none" strike="noStrike" cap="none" normalizeH="0" baseline="0" dirty="0">
                        <a:ln>
                          <a:noFill/>
                        </a:ln>
                        <a:solidFill>
                          <a:srgbClr val="003E73"/>
                        </a:solidFill>
                        <a:effectLst/>
                        <a:latin typeface="Arial" charset="0"/>
                      </a:endParaRPr>
                    </a:p>
                  </a:txBody>
                  <a:tcPr marT="45714" marB="45714" horzOverflow="overflow"/>
                </a:tc>
                <a:tc>
                  <a:txBody>
                    <a:bodyPr/>
                    <a:lstStyle/>
                    <a:p>
                      <a:pPr marL="0" marR="0" lvl="0" indent="0" algn="l" defTabSz="914400" rtl="0" eaLnBrk="0" fontAlgn="base" latinLnBrk="0" hangingPunct="0">
                        <a:lnSpc>
                          <a:spcPct val="95000"/>
                        </a:lnSpc>
                        <a:spcBef>
                          <a:spcPct val="30000"/>
                        </a:spcBef>
                        <a:spcAft>
                          <a:spcPct val="0"/>
                        </a:spcAft>
                        <a:buClr>
                          <a:srgbClr val="A2BD3E"/>
                        </a:buClr>
                        <a:buSzPct val="130000"/>
                        <a:buFontTx/>
                        <a:buNone/>
                        <a:tabLst/>
                      </a:pPr>
                      <a:r>
                        <a:rPr kumimoji="0" lang="el-GR" sz="1800" u="none" strike="noStrike" cap="none" normalizeH="0" baseline="0" dirty="0">
                          <a:ln>
                            <a:noFill/>
                          </a:ln>
                          <a:effectLst/>
                        </a:rPr>
                        <a:t>Σχοινάκι, τρέξιμο, αθλήματα, όπως η ενόργανη ή το μπάσκετ</a:t>
                      </a:r>
                      <a:endParaRPr kumimoji="0" lang="en-US" sz="1800" b="0" i="0" u="none" strike="noStrike" cap="none" normalizeH="0" baseline="0" dirty="0">
                        <a:ln>
                          <a:noFill/>
                        </a:ln>
                        <a:solidFill>
                          <a:srgbClr val="003E73"/>
                        </a:solidFill>
                        <a:effectLst/>
                        <a:latin typeface="Arial" charset="0"/>
                      </a:endParaRPr>
                    </a:p>
                  </a:txBody>
                  <a:tcPr marT="45714" marB="45714" horzOverflow="overflow"/>
                </a:tc>
                <a:extLst>
                  <a:ext uri="{0D108BD9-81ED-4DB2-BD59-A6C34878D82A}">
                    <a16:rowId xmlns:a16="http://schemas.microsoft.com/office/drawing/2014/main" val="10004"/>
                  </a:ext>
                </a:extLst>
              </a:tr>
            </a:tbl>
          </a:graphicData>
        </a:graphic>
      </p:graphicFrame>
      <p:sp>
        <p:nvSpPr>
          <p:cNvPr id="11294" name="Rectangle 147"/>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l-GR" altLang="el-GR" dirty="0" err="1">
                <a:effectLst/>
              </a:rPr>
              <a:t>Παραδειγματα</a:t>
            </a:r>
            <a:r>
              <a:rPr lang="el-GR" altLang="el-GR" dirty="0">
                <a:effectLst/>
              </a:rPr>
              <a:t> </a:t>
            </a:r>
            <a:r>
              <a:rPr lang="el-GR" altLang="el-GR" dirty="0" err="1">
                <a:effectLst/>
              </a:rPr>
              <a:t>σωματικων</a:t>
            </a:r>
            <a:r>
              <a:rPr lang="el-GR" altLang="el-GR" dirty="0">
                <a:effectLst/>
              </a:rPr>
              <a:t> </a:t>
            </a:r>
            <a:r>
              <a:rPr lang="el-GR" altLang="el-GR" dirty="0" err="1">
                <a:effectLst/>
              </a:rPr>
              <a:t>δραστηριοτητων</a:t>
            </a:r>
            <a:r>
              <a:rPr lang="el-GR" altLang="el-GR" dirty="0">
                <a:effectLst/>
              </a:rPr>
              <a:t> για </a:t>
            </a:r>
            <a:r>
              <a:rPr lang="el-GR" altLang="el-GR" dirty="0" err="1">
                <a:effectLst/>
              </a:rPr>
              <a:t>παιδια</a:t>
            </a:r>
            <a:r>
              <a:rPr lang="el-GR" altLang="el-GR" dirty="0">
                <a:effectLst/>
              </a:rPr>
              <a:t> &amp; </a:t>
            </a:r>
            <a:r>
              <a:rPr lang="el-GR" altLang="el-GR" dirty="0" err="1">
                <a:effectLst/>
              </a:rPr>
              <a:t>εφηβουσ</a:t>
            </a:r>
            <a:endParaRPr lang="en-US" altLang="el-GR" dirty="0">
              <a:effectLst/>
            </a:endParaRPr>
          </a:p>
        </p:txBody>
      </p:sp>
    </p:spTree>
    <p:extLst>
      <p:ext uri="{BB962C8B-B14F-4D97-AF65-F5344CB8AC3E}">
        <p14:creationId xmlns:p14="http://schemas.microsoft.com/office/powerpoint/2010/main" val="3994260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err="1">
                <a:effectLst/>
              </a:rPr>
              <a:t>Συστασεισ</a:t>
            </a:r>
            <a:r>
              <a:rPr lang="el-GR" altLang="el-GR" dirty="0">
                <a:effectLst/>
              </a:rPr>
              <a:t> για </a:t>
            </a:r>
            <a:r>
              <a:rPr lang="el-GR" altLang="el-GR" dirty="0" err="1">
                <a:effectLst/>
              </a:rPr>
              <a:t>καθιστικη</a:t>
            </a:r>
            <a:r>
              <a:rPr lang="el-GR" altLang="el-GR" dirty="0">
                <a:effectLst/>
              </a:rPr>
              <a:t> </a:t>
            </a:r>
            <a:r>
              <a:rPr lang="el-GR" altLang="el-GR" dirty="0" err="1">
                <a:effectLst/>
              </a:rPr>
              <a:t>δραστηριοτητα</a:t>
            </a:r>
            <a:endParaRPr lang="en-US" altLang="el-GR" dirty="0">
              <a:effectLst/>
            </a:endParaRPr>
          </a:p>
        </p:txBody>
      </p:sp>
      <p:sp>
        <p:nvSpPr>
          <p:cNvPr id="9219" name="Rectangle 3"/>
          <p:cNvSpPr>
            <a:spLocks noGrp="1" noChangeArrowheads="1"/>
          </p:cNvSpPr>
          <p:nvPr>
            <p:ph type="body" idx="4294967295"/>
          </p:nvPr>
        </p:nvSpPr>
        <p:spPr>
          <a:xfrm>
            <a:off x="524514" y="1778602"/>
            <a:ext cx="8229600" cy="4619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buClr>
                <a:srgbClr val="3D8ECB"/>
              </a:buClr>
            </a:pPr>
            <a:r>
              <a:rPr lang="el-GR" altLang="el-GR" sz="2400" b="1" dirty="0">
                <a:effectLst/>
              </a:rPr>
              <a:t>Παιδιά και έφηβοι ετών θα πρέπει να </a:t>
            </a:r>
            <a:r>
              <a:rPr lang="el-GR" altLang="el-GR" sz="2400" b="1" dirty="0">
                <a:sym typeface="Wingdings" panose="05000000000000000000" pitchFamily="2" charset="2"/>
              </a:rPr>
              <a:t> μειώσουν το χρόνο που αφιερώνουν σε καθιστικές δραστηριότητες: </a:t>
            </a:r>
            <a:endParaRPr lang="en-US" altLang="el-GR" sz="2400" b="1" u="sng" dirty="0">
              <a:effectLst/>
            </a:endParaRPr>
          </a:p>
          <a:p>
            <a:pPr marL="979488" lvl="1" indent="0" algn="just">
              <a:buClr>
                <a:srgbClr val="A2BD3E"/>
              </a:buClr>
              <a:buNone/>
            </a:pPr>
            <a:r>
              <a:rPr lang="el-GR" altLang="el-GR" sz="2400" dirty="0">
                <a:effectLst/>
              </a:rPr>
              <a:t> </a:t>
            </a:r>
            <a:r>
              <a:rPr lang="el-GR" altLang="el-GR" sz="2000" dirty="0">
                <a:effectLst/>
              </a:rPr>
              <a:t>Περιορισμός του </a:t>
            </a:r>
            <a:r>
              <a:rPr lang="el-GR" altLang="el-GR" sz="2000" dirty="0"/>
              <a:t>«χρόνου οθόνης» σε </a:t>
            </a:r>
            <a:r>
              <a:rPr lang="el-GR" altLang="el-GR" sz="2000" b="1" dirty="0"/>
              <a:t>όχι πάνω από 2     ώρες/ημέρα. </a:t>
            </a:r>
            <a:r>
              <a:rPr lang="el-GR" altLang="el-GR" sz="2000" dirty="0"/>
              <a:t>Όσο λιγότερος ο χρόνος τόσο 	     περισσότερα τα οφέλη στην υγεία. </a:t>
            </a:r>
          </a:p>
          <a:p>
            <a:pPr marL="979488" lvl="1" indent="0" algn="just">
              <a:buClr>
                <a:srgbClr val="A2BD3E"/>
              </a:buClr>
              <a:buNone/>
            </a:pPr>
            <a:endParaRPr lang="el-GR" altLang="el-GR" sz="2000" dirty="0"/>
          </a:p>
          <a:p>
            <a:pPr marL="1077913" lvl="1" indent="0" algn="just">
              <a:buClr>
                <a:srgbClr val="A2BD3E"/>
              </a:buClr>
              <a:buNone/>
            </a:pPr>
            <a:r>
              <a:rPr lang="el-GR" altLang="el-GR" sz="2000" dirty="0">
                <a:effectLst/>
              </a:rPr>
              <a:t> Περιορισμός της καθιστικής μετακίνησης, του παρατεταμένου           χρόνου καθήμενοι και του χρόνου που περνάει ένα παιδί στο σπίτι. </a:t>
            </a:r>
          </a:p>
          <a:p>
            <a:pPr marL="1077913" lvl="1" indent="0" algn="just">
              <a:buClr>
                <a:srgbClr val="A2BD3E"/>
              </a:buClr>
              <a:buNone/>
            </a:pPr>
            <a:endParaRPr lang="el-GR" altLang="el-GR" sz="2400" b="1" dirty="0"/>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1808" y="4611667"/>
            <a:ext cx="894782" cy="792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3084" y="3141320"/>
            <a:ext cx="982269" cy="898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152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F698591-AA39-4B7C-AAD7-89AD68C41E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7" name="Rectangle 2"/>
          <p:cNvSpPr>
            <a:spLocks noGrp="1" noChangeArrowheads="1"/>
          </p:cNvSpPr>
          <p:nvPr>
            <p:ph type="title" idx="4294967295"/>
          </p:nvPr>
        </p:nvSpPr>
        <p:spPr>
          <a:xfrm>
            <a:off x="438151" y="702156"/>
            <a:ext cx="5418806" cy="1013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l-GR" altLang="el-GR">
                <a:solidFill>
                  <a:schemeClr val="accent1"/>
                </a:solidFill>
                <a:effectLst/>
              </a:rPr>
              <a:t>ΣΤΟΧΟΙ Τη</a:t>
            </a:r>
            <a:r>
              <a:rPr lang="el-GR" altLang="el-GR">
                <a:solidFill>
                  <a:schemeClr val="accent1"/>
                </a:solidFill>
              </a:rPr>
              <a:t>σ</a:t>
            </a:r>
            <a:r>
              <a:rPr lang="el-GR" altLang="el-GR">
                <a:solidFill>
                  <a:schemeClr val="accent1"/>
                </a:solidFill>
                <a:effectLst/>
              </a:rPr>
              <a:t> ΠΑΡΟΥΣΙΑΣΗΣ </a:t>
            </a:r>
            <a:endParaRPr lang="en-US" altLang="el-GR">
              <a:solidFill>
                <a:schemeClr val="accent1"/>
              </a:solidFill>
              <a:effectLst/>
            </a:endParaRPr>
          </a:p>
        </p:txBody>
      </p:sp>
      <p:grpSp>
        <p:nvGrpSpPr>
          <p:cNvPr id="77" name="Group 76">
            <a:extLst>
              <a:ext uri="{FF2B5EF4-FFF2-40B4-BE49-F238E27FC236}">
                <a16:creationId xmlns:a16="http://schemas.microsoft.com/office/drawing/2014/main" id="{61051D54-189B-477C-B05C-8E269C1516F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0" y="453643"/>
            <a:ext cx="8474200" cy="98554"/>
            <a:chOff x="446534" y="453643"/>
            <a:chExt cx="11298933" cy="98554"/>
          </a:xfrm>
        </p:grpSpPr>
        <p:sp>
          <p:nvSpPr>
            <p:cNvPr id="78" name="Rectangle 77">
              <a:extLst>
                <a:ext uri="{FF2B5EF4-FFF2-40B4-BE49-F238E27FC236}">
                  <a16:creationId xmlns:a16="http://schemas.microsoft.com/office/drawing/2014/main" id="{AF28451A-B48C-4BC6-8DD5-748B911C59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DE40068D-4539-4D6D-8F94-A76E908ABE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69C7B478-BFE2-482E-831C-963BC1DAD3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6148" name="Rectangle 3"/>
          <p:cNvSpPr>
            <a:spLocks noGrp="1" noChangeArrowheads="1"/>
          </p:cNvSpPr>
          <p:nvPr>
            <p:ph type="body" idx="4294967295"/>
          </p:nvPr>
        </p:nvSpPr>
        <p:spPr>
          <a:xfrm>
            <a:off x="438153" y="1896533"/>
            <a:ext cx="5418805" cy="39622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l-GR" altLang="el-GR" sz="2400" dirty="0"/>
              <a:t>Οφέλη της φυσικής δραστηριότητας</a:t>
            </a:r>
          </a:p>
          <a:p>
            <a:r>
              <a:rPr lang="el-GR" altLang="el-GR" sz="2400" dirty="0">
                <a:effectLst/>
              </a:rPr>
              <a:t>Συστάσεις φυσικής δραστηριότητας για παιδι</a:t>
            </a:r>
            <a:r>
              <a:rPr lang="el-GR" altLang="el-GR" sz="2400" dirty="0"/>
              <a:t>ά</a:t>
            </a:r>
            <a:endParaRPr lang="en-US" altLang="el-GR" sz="2400" dirty="0">
              <a:effectLst/>
            </a:endParaRPr>
          </a:p>
          <a:p>
            <a:r>
              <a:rPr lang="el-GR" altLang="el-GR" sz="2400" dirty="0"/>
              <a:t>Ρόλος του σχολείου</a:t>
            </a:r>
            <a:r>
              <a:rPr lang="en-US" altLang="el-GR" sz="2400" dirty="0"/>
              <a:t> </a:t>
            </a:r>
            <a:r>
              <a:rPr lang="el-GR" altLang="el-GR" sz="2400" dirty="0"/>
              <a:t>στην προώθηση  της φυσικής δραστηριότητας</a:t>
            </a:r>
            <a:endParaRPr lang="en-US" altLang="el-GR" sz="2400" dirty="0">
              <a:effectLst/>
            </a:endParaRPr>
          </a:p>
        </p:txBody>
      </p:sp>
      <p:pic>
        <p:nvPicPr>
          <p:cNvPr id="6150" name="Picture 6" descr="A person wearing a helmet&#10;&#10;Description automatically generated"/>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31942" y="641102"/>
            <a:ext cx="2777158" cy="2828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7" descr="A group of people posing for the camera&#10;&#10;Description automatically generated"/>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031942" y="3562063"/>
            <a:ext cx="2777158" cy="28285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382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596023"/>
            <a:ext cx="8229600" cy="1143001"/>
          </a:xfrm>
        </p:spPr>
        <p:txBody>
          <a:bodyPr>
            <a:normAutofit/>
          </a:bodyPr>
          <a:lstStyle/>
          <a:p>
            <a:r>
              <a:rPr lang="el-GR" altLang="el-GR" dirty="0" err="1"/>
              <a:t>Λογοι</a:t>
            </a:r>
            <a:r>
              <a:rPr lang="el-GR" altLang="el-GR" dirty="0"/>
              <a:t> </a:t>
            </a:r>
            <a:r>
              <a:rPr lang="el-GR" altLang="el-GR" dirty="0" err="1"/>
              <a:t>μειωσησ</a:t>
            </a:r>
            <a:r>
              <a:rPr lang="el-GR" altLang="el-GR" dirty="0"/>
              <a:t> </a:t>
            </a:r>
            <a:r>
              <a:rPr lang="el-GR" altLang="el-GR" dirty="0" err="1"/>
              <a:t>τησ</a:t>
            </a:r>
            <a:r>
              <a:rPr lang="el-GR" altLang="el-GR" dirty="0"/>
              <a:t> </a:t>
            </a:r>
            <a:r>
              <a:rPr lang="el-GR" altLang="el-GR" dirty="0" err="1"/>
              <a:t>σωματικησ</a:t>
            </a:r>
            <a:r>
              <a:rPr lang="el-GR" altLang="el-GR" dirty="0"/>
              <a:t> </a:t>
            </a:r>
            <a:r>
              <a:rPr lang="el-GR" altLang="el-GR" dirty="0" err="1"/>
              <a:t>δραστηριοτητασ</a:t>
            </a:r>
            <a:r>
              <a:rPr lang="el-GR" altLang="el-GR" dirty="0"/>
              <a:t> σε </a:t>
            </a:r>
            <a:r>
              <a:rPr lang="el-GR" altLang="el-GR" dirty="0" err="1"/>
              <a:t>παιδια</a:t>
            </a:r>
            <a:r>
              <a:rPr lang="el-GR" altLang="el-GR" dirty="0"/>
              <a:t> και </a:t>
            </a:r>
            <a:r>
              <a:rPr lang="el-GR" altLang="el-GR" dirty="0" err="1"/>
              <a:t>εφηβουσ</a:t>
            </a:r>
            <a:endParaRPr lang="el-GR" altLang="el-GR" dirty="0"/>
          </a:p>
        </p:txBody>
      </p:sp>
      <p:sp>
        <p:nvSpPr>
          <p:cNvPr id="137219" name="Rectangle 3"/>
          <p:cNvSpPr>
            <a:spLocks noGrp="1" noChangeArrowheads="1"/>
          </p:cNvSpPr>
          <p:nvPr>
            <p:ph type="body" idx="1"/>
          </p:nvPr>
        </p:nvSpPr>
        <p:spPr>
          <a:xfrm>
            <a:off x="457200" y="2074458"/>
            <a:ext cx="8229600" cy="4332785"/>
          </a:xfrm>
        </p:spPr>
        <p:txBody>
          <a:bodyPr>
            <a:normAutofit fontScale="92500" lnSpcReduction="10000"/>
          </a:bodyPr>
          <a:lstStyle/>
          <a:p>
            <a:pPr>
              <a:buClr>
                <a:srgbClr val="FFCC66"/>
              </a:buClr>
              <a:buSzPct val="130000"/>
            </a:pPr>
            <a:r>
              <a:rPr lang="el-GR" altLang="el-GR" sz="2600" dirty="0">
                <a:effectLst/>
              </a:rPr>
              <a:t>  Μείωση των ωρών φυσικής αγωγής στο ωρολόγιο πρόγραμμα των σχολείων</a:t>
            </a:r>
          </a:p>
          <a:p>
            <a:pPr>
              <a:buClr>
                <a:srgbClr val="FFCC66"/>
              </a:buClr>
              <a:buSzPct val="130000"/>
            </a:pPr>
            <a:r>
              <a:rPr lang="el-GR" altLang="el-GR" sz="2600" dirty="0">
                <a:effectLst/>
              </a:rPr>
              <a:t>  Μείωση των ευκαιριών για δραστηριότητες εκτός σχολείου:</a:t>
            </a:r>
          </a:p>
          <a:p>
            <a:pPr lvl="1">
              <a:buClr>
                <a:srgbClr val="FFCC66"/>
              </a:buClr>
              <a:buSzPct val="130000"/>
              <a:buFont typeface="Arial" panose="020B0604020202020204" pitchFamily="34" charset="0"/>
              <a:buChar char="•"/>
            </a:pPr>
            <a:r>
              <a:rPr lang="el-GR" altLang="el-GR" sz="2400" dirty="0">
                <a:effectLst/>
              </a:rPr>
              <a:t>Μικρή διαθεσιμότητα ασφαλών και ευπρόσιτων χώρων για άσκηση</a:t>
            </a:r>
          </a:p>
          <a:p>
            <a:pPr lvl="1">
              <a:buClr>
                <a:srgbClr val="FFCC66"/>
              </a:buClr>
              <a:buSzPct val="130000"/>
              <a:buFont typeface="Arial" panose="020B0604020202020204" pitchFamily="34" charset="0"/>
              <a:buChar char="•"/>
            </a:pPr>
            <a:r>
              <a:rPr lang="el-GR" altLang="el-GR" sz="2400" dirty="0">
                <a:effectLst/>
              </a:rPr>
              <a:t>Έλλειψη υποστήριξης από τους ενήλικες (καθοδήγηση και επίβλεψη) </a:t>
            </a:r>
          </a:p>
          <a:p>
            <a:pPr lvl="1">
              <a:buClr>
                <a:srgbClr val="FFCC66"/>
              </a:buClr>
              <a:buSzPct val="130000"/>
              <a:buFont typeface="Arial" panose="020B0604020202020204" pitchFamily="34" charset="0"/>
              <a:buChar char="•"/>
            </a:pPr>
            <a:r>
              <a:rPr lang="el-GR" altLang="el-GR" sz="2400" dirty="0">
                <a:effectLst/>
              </a:rPr>
              <a:t>Αύξηση της χρήσης του αυτοκινήτου ως μέσο μεταφοράς</a:t>
            </a:r>
          </a:p>
          <a:p>
            <a:pPr lvl="1">
              <a:buClr>
                <a:srgbClr val="FFCC66"/>
              </a:buClr>
              <a:buSzPct val="130000"/>
              <a:buFont typeface="Arial" panose="020B0604020202020204" pitchFamily="34" charset="0"/>
              <a:buChar char="•"/>
            </a:pPr>
            <a:r>
              <a:rPr lang="el-GR" altLang="el-GR" sz="2400" dirty="0">
                <a:effectLst/>
              </a:rPr>
              <a:t>Αύξηση της χρήσης της τηλεόρασης και του ηλεκτρονικού υπολογιστή ως μέσο διασκέδασης</a:t>
            </a:r>
          </a:p>
          <a:p>
            <a:pPr lvl="1">
              <a:buFont typeface="Arial" panose="020B0604020202020204" pitchFamily="34" charset="0"/>
              <a:buChar char="•"/>
            </a:pPr>
            <a:endParaRPr lang="el-GR" altLang="el-GR" sz="2400" dirty="0">
              <a:effectLst/>
            </a:endParaRPr>
          </a:p>
        </p:txBody>
      </p:sp>
    </p:spTree>
    <p:extLst>
      <p:ext uri="{BB962C8B-B14F-4D97-AF65-F5344CB8AC3E}">
        <p14:creationId xmlns:p14="http://schemas.microsoft.com/office/powerpoint/2010/main" val="3286891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2648" y="350168"/>
            <a:ext cx="8153400" cy="990600"/>
          </a:xfrm>
        </p:spPr>
        <p:txBody>
          <a:bodyPr>
            <a:noAutofit/>
          </a:bodyPr>
          <a:lstStyle/>
          <a:p>
            <a:r>
              <a:rPr lang="el-GR" sz="2800" dirty="0"/>
              <a:t>«</a:t>
            </a:r>
            <a:r>
              <a:rPr lang="el-GR" sz="2800" dirty="0" err="1"/>
              <a:t>Εμποδια</a:t>
            </a:r>
            <a:r>
              <a:rPr lang="el-GR" sz="2800" dirty="0"/>
              <a:t>» για σΔ– </a:t>
            </a:r>
            <a:r>
              <a:rPr lang="el-GR" sz="2800" dirty="0" err="1"/>
              <a:t>Σχολειο</a:t>
            </a:r>
            <a:r>
              <a:rPr lang="el-GR" sz="2800" dirty="0"/>
              <a:t> </a:t>
            </a:r>
          </a:p>
        </p:txBody>
      </p:sp>
      <p:sp>
        <p:nvSpPr>
          <p:cNvPr id="3" name="Θέση περιεχομένου 2"/>
          <p:cNvSpPr>
            <a:spLocks noGrp="1"/>
          </p:cNvSpPr>
          <p:nvPr>
            <p:ph sz="quarter" idx="1"/>
          </p:nvPr>
        </p:nvSpPr>
        <p:spPr>
          <a:xfrm>
            <a:off x="471261" y="1900451"/>
            <a:ext cx="8153400" cy="4709120"/>
          </a:xfrm>
        </p:spPr>
        <p:txBody>
          <a:bodyPr>
            <a:normAutofit fontScale="92500"/>
          </a:bodyPr>
          <a:lstStyle/>
          <a:p>
            <a:pPr algn="just">
              <a:lnSpc>
                <a:spcPct val="120000"/>
              </a:lnSpc>
            </a:pPr>
            <a:r>
              <a:rPr lang="el-GR" sz="2400" dirty="0"/>
              <a:t>Σημαντικός παράγοντας που έχει συντελέσει στη μείωση της φυσική δραστηριότητας </a:t>
            </a:r>
            <a:r>
              <a:rPr lang="el-GR" sz="2400" dirty="0">
                <a:sym typeface="Wingdings"/>
              </a:rPr>
              <a:t> </a:t>
            </a:r>
            <a:r>
              <a:rPr lang="el-GR" sz="2400" b="1" dirty="0">
                <a:sym typeface="Wingdings"/>
              </a:rPr>
              <a:t>Η</a:t>
            </a:r>
            <a:r>
              <a:rPr lang="el-GR" sz="2400" b="1" dirty="0"/>
              <a:t> μείωση των ωρών του μαθήματος της Φυσικής Αγωγής στο σχολείο. </a:t>
            </a:r>
          </a:p>
          <a:p>
            <a:pPr algn="just">
              <a:lnSpc>
                <a:spcPct val="120000"/>
              </a:lnSpc>
            </a:pPr>
            <a:r>
              <a:rPr lang="el-GR" sz="2400" dirty="0"/>
              <a:t>Επιπλέον, ιδιαίτερη σημασία έχει και </a:t>
            </a:r>
            <a:r>
              <a:rPr lang="el-GR" sz="2400" b="1" dirty="0"/>
              <a:t>το είδος</a:t>
            </a:r>
            <a:r>
              <a:rPr lang="el-GR" sz="2400" dirty="0"/>
              <a:t> της φυσικής δραστηριότητας που πραγματοποιείται κατά τη διάρκεια του μαθήματος της Φυσικής Αγωγής, καθώς φαίνεται ότι ο διδακτικός χρόνος δε σχετίζεται με τη δραστηριότητα. </a:t>
            </a:r>
          </a:p>
          <a:p>
            <a:pPr algn="just">
              <a:lnSpc>
                <a:spcPct val="120000"/>
              </a:lnSpc>
            </a:pPr>
            <a:r>
              <a:rPr lang="en-US" sz="2400" dirty="0"/>
              <a:t>Youth Risk Behavior Surveillance Survey </a:t>
            </a:r>
            <a:r>
              <a:rPr lang="el-GR" sz="2400" dirty="0">
                <a:sym typeface="Wingdings"/>
              </a:rPr>
              <a:t> </a:t>
            </a:r>
            <a:r>
              <a:rPr lang="el-GR" sz="2400" dirty="0"/>
              <a:t>οι μαθητές Γυμνασίου ήταν φυσικά δραστήριοι μόνο </a:t>
            </a:r>
            <a:r>
              <a:rPr lang="el-GR" sz="2400" b="1" dirty="0"/>
              <a:t>τα 16 από τα 50 λεπτά </a:t>
            </a:r>
            <a:r>
              <a:rPr lang="el-GR" sz="2400" dirty="0"/>
              <a:t>που διαρκεί κατά μέσο όρο το μάθημα της Φυσικής Αγωγής. </a:t>
            </a:r>
          </a:p>
        </p:txBody>
      </p:sp>
    </p:spTree>
    <p:extLst>
      <p:ext uri="{BB962C8B-B14F-4D97-AF65-F5344CB8AC3E}">
        <p14:creationId xmlns:p14="http://schemas.microsoft.com/office/powerpoint/2010/main" val="2505112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2648" y="350168"/>
            <a:ext cx="8153400" cy="990600"/>
          </a:xfrm>
        </p:spPr>
        <p:txBody>
          <a:bodyPr>
            <a:noAutofit/>
          </a:bodyPr>
          <a:lstStyle/>
          <a:p>
            <a:r>
              <a:rPr lang="el-GR" sz="2800" dirty="0"/>
              <a:t>«</a:t>
            </a:r>
            <a:r>
              <a:rPr lang="el-GR" sz="2800" dirty="0" err="1"/>
              <a:t>Εμποδια</a:t>
            </a:r>
            <a:r>
              <a:rPr lang="el-GR" sz="2800" dirty="0"/>
              <a:t>» για σΔ– </a:t>
            </a:r>
            <a:r>
              <a:rPr lang="el-GR" sz="2800" dirty="0" err="1"/>
              <a:t>Ασφαλεια</a:t>
            </a:r>
            <a:r>
              <a:rPr lang="el-GR" sz="2800" dirty="0"/>
              <a:t> </a:t>
            </a:r>
          </a:p>
        </p:txBody>
      </p:sp>
      <p:sp>
        <p:nvSpPr>
          <p:cNvPr id="3" name="Θέση περιεχομένου 2"/>
          <p:cNvSpPr>
            <a:spLocks noGrp="1"/>
          </p:cNvSpPr>
          <p:nvPr>
            <p:ph sz="quarter" idx="1"/>
          </p:nvPr>
        </p:nvSpPr>
        <p:spPr>
          <a:xfrm>
            <a:off x="339693" y="1832211"/>
            <a:ext cx="8284968" cy="4709120"/>
          </a:xfrm>
        </p:spPr>
        <p:txBody>
          <a:bodyPr>
            <a:normAutofit fontScale="92500" lnSpcReduction="20000"/>
          </a:bodyPr>
          <a:lstStyle/>
          <a:p>
            <a:pPr algn="just">
              <a:lnSpc>
                <a:spcPct val="150000"/>
              </a:lnSpc>
            </a:pPr>
            <a:r>
              <a:rPr lang="el-GR" sz="2400" dirty="0"/>
              <a:t>Η απουσία πρόσβασης σε μέρη όπου μπορούν να ασκηθούν με ασφάλεια τα παιδιά, ειδικά </a:t>
            </a:r>
            <a:r>
              <a:rPr lang="el-GR" sz="2400" b="1" dirty="0"/>
              <a:t>σε περιοχές με χαμηλό </a:t>
            </a:r>
            <a:r>
              <a:rPr lang="el-GR" sz="2400" b="1" dirty="0" err="1"/>
              <a:t>κοινωνικο</a:t>
            </a:r>
            <a:r>
              <a:rPr lang="el-GR" sz="2400" b="1" dirty="0"/>
              <a:t>-οικονομικό επίπεδο</a:t>
            </a:r>
            <a:r>
              <a:rPr lang="el-GR" sz="2400" dirty="0"/>
              <a:t>, σχετίζεται με μείωση του χρόνου που αφιερώνεται σε φυσική δραστηριότητα. </a:t>
            </a:r>
          </a:p>
          <a:p>
            <a:pPr algn="just">
              <a:lnSpc>
                <a:spcPct val="150000"/>
              </a:lnSpc>
            </a:pPr>
            <a:r>
              <a:rPr lang="el-GR" sz="2400" dirty="0"/>
              <a:t>Οι </a:t>
            </a:r>
            <a:r>
              <a:rPr lang="en-US" sz="2400" dirty="0"/>
              <a:t>Burdette and Whitaker</a:t>
            </a:r>
            <a:r>
              <a:rPr lang="el-GR" sz="2400" dirty="0"/>
              <a:t> βρήκαν μια αντίστροφη σχέση μεταξύ του επιπέδου ασφάλειας στη γειτονιά και το χρόνου τηλεθέασης σε παιδιά προσχολικής ηλικίας. Οι γονείς που χαρακτήρισαν τη γειτονιά τους ως «μη ασφαλής», απάντησαν πιο συχνά ότι τα παιδιά τους παρακολουθούν 2 ώρες την ημέρα τηλεόραση </a:t>
            </a:r>
            <a:r>
              <a:rPr lang="el-GR" sz="1900" i="1" dirty="0">
                <a:solidFill>
                  <a:schemeClr val="accent2"/>
                </a:solidFill>
              </a:rPr>
              <a:t>(</a:t>
            </a:r>
            <a:r>
              <a:rPr lang="en-US" sz="1900" i="1" dirty="0">
                <a:solidFill>
                  <a:schemeClr val="accent2"/>
                </a:solidFill>
              </a:rPr>
              <a:t>Burdette HL</a:t>
            </a:r>
            <a:r>
              <a:rPr lang="el-GR" sz="1900" i="1" dirty="0">
                <a:solidFill>
                  <a:schemeClr val="accent2"/>
                </a:solidFill>
              </a:rPr>
              <a:t> &amp; </a:t>
            </a:r>
            <a:r>
              <a:rPr lang="en-US" sz="1900" i="1" dirty="0">
                <a:solidFill>
                  <a:schemeClr val="accent2"/>
                </a:solidFill>
              </a:rPr>
              <a:t>Whitaker RC</a:t>
            </a:r>
            <a:r>
              <a:rPr lang="el-GR" sz="1900" i="1" dirty="0">
                <a:solidFill>
                  <a:schemeClr val="accent2"/>
                </a:solidFill>
              </a:rPr>
              <a:t>.</a:t>
            </a:r>
            <a:r>
              <a:rPr lang="en-US" sz="1900" i="1" dirty="0">
                <a:solidFill>
                  <a:schemeClr val="accent2"/>
                </a:solidFill>
              </a:rPr>
              <a:t> Pediatrics. 2005</a:t>
            </a:r>
            <a:r>
              <a:rPr lang="el-GR" sz="1900" i="1" dirty="0">
                <a:solidFill>
                  <a:schemeClr val="accent2"/>
                </a:solidFill>
              </a:rPr>
              <a:t>)</a:t>
            </a:r>
            <a:r>
              <a:rPr lang="el-GR" sz="2600" dirty="0"/>
              <a:t>.</a:t>
            </a:r>
            <a:endParaRPr lang="el-GR" sz="1900" dirty="0"/>
          </a:p>
        </p:txBody>
      </p:sp>
    </p:spTree>
    <p:extLst>
      <p:ext uri="{BB962C8B-B14F-4D97-AF65-F5344CB8AC3E}">
        <p14:creationId xmlns:p14="http://schemas.microsoft.com/office/powerpoint/2010/main" val="240264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3725" y="270194"/>
            <a:ext cx="8153400" cy="990600"/>
          </a:xfrm>
        </p:spPr>
        <p:txBody>
          <a:bodyPr>
            <a:noAutofit/>
          </a:bodyPr>
          <a:lstStyle/>
          <a:p>
            <a:r>
              <a:rPr lang="el-GR" dirty="0" err="1"/>
              <a:t>σωματικη</a:t>
            </a:r>
            <a:r>
              <a:rPr lang="el-GR" dirty="0"/>
              <a:t> </a:t>
            </a:r>
            <a:r>
              <a:rPr lang="el-GR" dirty="0" err="1"/>
              <a:t>δραστηριοτητα</a:t>
            </a:r>
            <a:r>
              <a:rPr lang="el-GR" dirty="0"/>
              <a:t> – </a:t>
            </a:r>
            <a:r>
              <a:rPr lang="el-GR" dirty="0" err="1"/>
              <a:t>Στρατηγικεσ</a:t>
            </a:r>
            <a:endParaRPr lang="el-GR" dirty="0"/>
          </a:p>
        </p:txBody>
      </p:sp>
      <p:sp>
        <p:nvSpPr>
          <p:cNvPr id="3" name="Θέση περιεχομένου 2"/>
          <p:cNvSpPr>
            <a:spLocks noGrp="1"/>
          </p:cNvSpPr>
          <p:nvPr>
            <p:ph sz="quarter" idx="1"/>
          </p:nvPr>
        </p:nvSpPr>
        <p:spPr>
          <a:xfrm>
            <a:off x="449573" y="1951275"/>
            <a:ext cx="8136904" cy="4495800"/>
          </a:xfrm>
        </p:spPr>
        <p:txBody>
          <a:bodyPr>
            <a:normAutofit fontScale="85000" lnSpcReduction="10000"/>
          </a:bodyPr>
          <a:lstStyle/>
          <a:p>
            <a:pPr algn="just">
              <a:lnSpc>
                <a:spcPct val="150000"/>
              </a:lnSpc>
            </a:pPr>
            <a:r>
              <a:rPr lang="el-GR" sz="2400" dirty="0"/>
              <a:t>Οι στρατηγικές με σκοπό την αύξηση της φυσικής δραστηριότητας θα πρέπει να περιλαμβάνουν </a:t>
            </a:r>
            <a:r>
              <a:rPr lang="el-GR" sz="2400" b="1" dirty="0"/>
              <a:t>αύξηση</a:t>
            </a:r>
            <a:r>
              <a:rPr lang="el-GR" sz="2400" dirty="0"/>
              <a:t> τόσο της οργανωμένης όσο και της μη οργανωμένης φυσικής δραστηριότητας, καθώς και </a:t>
            </a:r>
            <a:r>
              <a:rPr lang="el-GR" sz="2400" b="1" dirty="0"/>
              <a:t>μείωση τ</a:t>
            </a:r>
            <a:r>
              <a:rPr lang="el-GR" sz="2400" dirty="0"/>
              <a:t>ου χρόνου που αφιερώνεται σε καθιστικές δραστηριότητες. </a:t>
            </a:r>
          </a:p>
          <a:p>
            <a:pPr marL="0" indent="0" algn="just">
              <a:lnSpc>
                <a:spcPct val="150000"/>
              </a:lnSpc>
              <a:buNone/>
            </a:pPr>
            <a:endParaRPr lang="el-GR" sz="2400" dirty="0"/>
          </a:p>
          <a:p>
            <a:pPr algn="just">
              <a:lnSpc>
                <a:spcPct val="150000"/>
              </a:lnSpc>
            </a:pPr>
            <a:r>
              <a:rPr lang="el-GR" sz="2400" b="1" dirty="0"/>
              <a:t>Τα σχολεία αποτελούν ένα ιδανικό περιβάλλον </a:t>
            </a:r>
            <a:r>
              <a:rPr lang="el-GR" sz="2400" dirty="0">
                <a:sym typeface="Wingdings"/>
              </a:rPr>
              <a:t> Έ</a:t>
            </a:r>
            <a:r>
              <a:rPr lang="el-GR" sz="2400" dirty="0"/>
              <a:t>ναν ιδανικό συνδυασμό παραγόντων όπως ο χώρος, ο εξοπλισμός, το εκπαιδευτικό προσωπικό (καθηγητές φυσικής αγωγής) και η πρόσβαση σε μεγάλο αριθμό παιδιών και εφήβων για πολλές ώρες καθημερινά. </a:t>
            </a:r>
          </a:p>
          <a:p>
            <a:pPr algn="just">
              <a:lnSpc>
                <a:spcPct val="150000"/>
              </a:lnSpc>
            </a:pPr>
            <a:endParaRPr lang="el-GR" sz="2400" dirty="0"/>
          </a:p>
        </p:txBody>
      </p:sp>
      <p:sp>
        <p:nvSpPr>
          <p:cNvPr id="5" name="AutoShape 2" descr="https://encrypted-tbn2.gstatic.com/images?q=tbn:ANd9GcRMoNiXRSlnhlNMXrCFYr9bk-gdZ7D3sOWghed4fUTWnxKgN27h9g"/>
          <p:cNvSpPr>
            <a:spLocks noChangeAspect="1" noChangeArrowheads="1"/>
          </p:cNvSpPr>
          <p:nvPr/>
        </p:nvSpPr>
        <p:spPr bwMode="auto">
          <a:xfrm>
            <a:off x="155575" y="-1347788"/>
            <a:ext cx="4248150" cy="2819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4" descr="https://encrypted-tbn2.gstatic.com/images?q=tbn:ANd9GcRMoNiXRSlnhlNMXrCFYr9bk-gdZ7D3sOWghed4fUTWnxKgN27h9g"/>
          <p:cNvSpPr>
            <a:spLocks noChangeAspect="1" noChangeArrowheads="1"/>
          </p:cNvSpPr>
          <p:nvPr/>
        </p:nvSpPr>
        <p:spPr bwMode="auto">
          <a:xfrm>
            <a:off x="307975" y="-1195388"/>
            <a:ext cx="4248150" cy="2819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6" descr="https://encrypted-tbn1.gstatic.com/images?q=tbn:ANd9GcSx6GCLg2-3IEJiHt3h47Hj6xR_YWtQPJyOCcdntaLpo8ep96cI"/>
          <p:cNvSpPr>
            <a:spLocks noChangeAspect="1" noChangeArrowheads="1"/>
          </p:cNvSpPr>
          <p:nvPr/>
        </p:nvSpPr>
        <p:spPr bwMode="auto">
          <a:xfrm>
            <a:off x="155575" y="-1576388"/>
            <a:ext cx="4362450"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AutoShape 12" descr="https://encrypted-tbn1.gstatic.com/images?q=tbn:ANd9GcSR3fRxCwZgMxP1_rk05FIRbRjXPY9P386aH73c2eLby9SPeezg"/>
          <p:cNvSpPr>
            <a:spLocks noChangeAspect="1" noChangeArrowheads="1"/>
          </p:cNvSpPr>
          <p:nvPr/>
        </p:nvSpPr>
        <p:spPr bwMode="auto">
          <a:xfrm>
            <a:off x="307975" y="-585788"/>
            <a:ext cx="2571750" cy="1543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36631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552734" y="534846"/>
            <a:ext cx="8229600" cy="1143000"/>
          </a:xfrm>
        </p:spPr>
        <p:txBody>
          <a:bodyPr>
            <a:normAutofit/>
          </a:bodyPr>
          <a:lstStyle/>
          <a:p>
            <a:r>
              <a:rPr lang="el-GR" altLang="el-GR" dirty="0" err="1"/>
              <a:t>Επιπεδα</a:t>
            </a:r>
            <a:r>
              <a:rPr lang="el-GR" altLang="el-GR" dirty="0"/>
              <a:t> </a:t>
            </a:r>
            <a:r>
              <a:rPr lang="el-GR" altLang="el-GR" dirty="0" err="1"/>
              <a:t>παρεμβασησ</a:t>
            </a:r>
            <a:r>
              <a:rPr lang="el-GR" altLang="el-GR" dirty="0"/>
              <a:t> για </a:t>
            </a:r>
            <a:r>
              <a:rPr lang="el-GR" altLang="el-GR" dirty="0" err="1"/>
              <a:t>αυξηση</a:t>
            </a:r>
            <a:r>
              <a:rPr lang="el-GR" altLang="el-GR" dirty="0"/>
              <a:t> </a:t>
            </a:r>
            <a:r>
              <a:rPr lang="el-GR" altLang="el-GR" dirty="0" err="1"/>
              <a:t>τησ</a:t>
            </a:r>
            <a:r>
              <a:rPr lang="el-GR" altLang="el-GR" dirty="0"/>
              <a:t> </a:t>
            </a:r>
            <a:r>
              <a:rPr lang="el-GR" altLang="el-GR" dirty="0" err="1"/>
              <a:t>σωματικησ</a:t>
            </a:r>
            <a:r>
              <a:rPr lang="el-GR" altLang="el-GR" dirty="0"/>
              <a:t> </a:t>
            </a:r>
            <a:r>
              <a:rPr lang="el-GR" altLang="el-GR" dirty="0" err="1"/>
              <a:t>δραστηριοτητασ</a:t>
            </a:r>
            <a:endParaRPr lang="el-GR" altLang="el-GR" dirty="0"/>
          </a:p>
        </p:txBody>
      </p:sp>
      <p:sp>
        <p:nvSpPr>
          <p:cNvPr id="104451" name="Rectangle 3"/>
          <p:cNvSpPr>
            <a:spLocks noGrp="1" noChangeArrowheads="1"/>
          </p:cNvSpPr>
          <p:nvPr>
            <p:ph type="body" idx="1"/>
          </p:nvPr>
        </p:nvSpPr>
        <p:spPr>
          <a:xfrm>
            <a:off x="879475" y="1778000"/>
            <a:ext cx="8229600" cy="4530725"/>
          </a:xfrm>
        </p:spPr>
        <p:txBody>
          <a:bodyPr/>
          <a:lstStyle/>
          <a:p>
            <a:pPr algn="just">
              <a:lnSpc>
                <a:spcPct val="120000"/>
              </a:lnSpc>
              <a:buClr>
                <a:srgbClr val="FFCC66"/>
              </a:buClr>
              <a:buSzPct val="130000"/>
            </a:pPr>
            <a:r>
              <a:rPr lang="el-GR" altLang="el-GR" sz="2800" dirty="0">
                <a:effectLst/>
              </a:rPr>
              <a:t>  Άτομο </a:t>
            </a:r>
          </a:p>
          <a:p>
            <a:pPr algn="just">
              <a:lnSpc>
                <a:spcPct val="120000"/>
              </a:lnSpc>
              <a:buClr>
                <a:srgbClr val="FFCC66"/>
              </a:buClr>
              <a:buSzPct val="130000"/>
            </a:pPr>
            <a:r>
              <a:rPr lang="el-GR" altLang="el-GR" sz="2800" dirty="0">
                <a:effectLst/>
              </a:rPr>
              <a:t>  Οικογένεια</a:t>
            </a:r>
          </a:p>
          <a:p>
            <a:pPr algn="just">
              <a:lnSpc>
                <a:spcPct val="120000"/>
              </a:lnSpc>
              <a:buClr>
                <a:srgbClr val="FFCC66"/>
              </a:buClr>
              <a:buSzPct val="130000"/>
            </a:pPr>
            <a:r>
              <a:rPr lang="el-GR" altLang="el-GR" sz="2800" dirty="0">
                <a:effectLst/>
              </a:rPr>
              <a:t>  </a:t>
            </a:r>
            <a:r>
              <a:rPr lang="el-GR" altLang="el-GR" sz="2800" b="1" dirty="0">
                <a:solidFill>
                  <a:srgbClr val="CC3300"/>
                </a:solidFill>
              </a:rPr>
              <a:t>Σχολείο</a:t>
            </a:r>
          </a:p>
          <a:p>
            <a:pPr algn="just">
              <a:lnSpc>
                <a:spcPct val="120000"/>
              </a:lnSpc>
              <a:buClr>
                <a:srgbClr val="FFCC66"/>
              </a:buClr>
              <a:buSzPct val="130000"/>
            </a:pPr>
            <a:r>
              <a:rPr lang="el-GR" altLang="el-GR" sz="2800" dirty="0">
                <a:effectLst/>
              </a:rPr>
              <a:t>  Δήμοι/ Κοινότητες</a:t>
            </a:r>
          </a:p>
          <a:p>
            <a:pPr algn="just">
              <a:lnSpc>
                <a:spcPct val="120000"/>
              </a:lnSpc>
              <a:buClr>
                <a:srgbClr val="FFCC66"/>
              </a:buClr>
              <a:buSzPct val="130000"/>
            </a:pPr>
            <a:r>
              <a:rPr lang="el-GR" altLang="el-GR" sz="2800" dirty="0">
                <a:effectLst/>
              </a:rPr>
              <a:t>  Κράτος</a:t>
            </a:r>
          </a:p>
          <a:p>
            <a:pPr algn="just">
              <a:lnSpc>
                <a:spcPct val="120000"/>
              </a:lnSpc>
              <a:buClr>
                <a:srgbClr val="FFCC66"/>
              </a:buClr>
              <a:buSzPct val="130000"/>
            </a:pPr>
            <a:r>
              <a:rPr lang="el-GR" altLang="el-GR" sz="2800" dirty="0">
                <a:effectLst/>
              </a:rPr>
              <a:t>  Ευρωπαϊκή κοινότητα</a:t>
            </a:r>
          </a:p>
        </p:txBody>
      </p:sp>
      <p:sp>
        <p:nvSpPr>
          <p:cNvPr id="104452" name="Text Box 4"/>
          <p:cNvSpPr txBox="1">
            <a:spLocks noChangeArrowheads="1"/>
          </p:cNvSpPr>
          <p:nvPr/>
        </p:nvSpPr>
        <p:spPr bwMode="auto">
          <a:xfrm>
            <a:off x="1258888" y="6126426"/>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i="1" dirty="0">
                <a:solidFill>
                  <a:srgbClr val="FFCC66"/>
                </a:solidFill>
              </a:rPr>
              <a:t>Children and Young People – The Importance of Physical Activity (2001),               </a:t>
            </a:r>
          </a:p>
          <a:p>
            <a:r>
              <a:rPr lang="en-US" altLang="el-GR" i="1" dirty="0">
                <a:solidFill>
                  <a:srgbClr val="FFCC66"/>
                </a:solidFill>
              </a:rPr>
              <a:t>                                                                 European Heart Health Initiative</a:t>
            </a:r>
            <a:endParaRPr lang="el-GR" altLang="el-GR" i="1" dirty="0">
              <a:solidFill>
                <a:srgbClr val="FFCC66"/>
              </a:solidFill>
            </a:endParaRPr>
          </a:p>
        </p:txBody>
      </p:sp>
    </p:spTree>
    <p:extLst>
      <p:ext uri="{BB962C8B-B14F-4D97-AF65-F5344CB8AC3E}">
        <p14:creationId xmlns:p14="http://schemas.microsoft.com/office/powerpoint/2010/main" val="3412185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39087" y="455422"/>
            <a:ext cx="8229600" cy="1143001"/>
          </a:xfrm>
        </p:spPr>
        <p:txBody>
          <a:bodyPr vert="horz" lIns="91440" tIns="45720" rIns="91440" bIns="45720" rtlCol="0" anchor="b">
            <a:normAutofit/>
          </a:bodyPr>
          <a:lstStyle/>
          <a:p>
            <a:r>
              <a:rPr lang="el-GR" altLang="el-GR" dirty="0" err="1"/>
              <a:t>Σχολειο</a:t>
            </a:r>
            <a:r>
              <a:rPr lang="el-GR" altLang="el-GR" dirty="0"/>
              <a:t> (1)</a:t>
            </a:r>
          </a:p>
        </p:txBody>
      </p:sp>
      <p:sp>
        <p:nvSpPr>
          <p:cNvPr id="107523" name="Rectangle 3"/>
          <p:cNvSpPr>
            <a:spLocks noGrp="1" noChangeArrowheads="1"/>
          </p:cNvSpPr>
          <p:nvPr>
            <p:ph type="body" idx="1"/>
          </p:nvPr>
        </p:nvSpPr>
        <p:spPr>
          <a:xfrm>
            <a:off x="334370" y="1995773"/>
            <a:ext cx="8263719" cy="4530725"/>
          </a:xfrm>
        </p:spPr>
        <p:txBody>
          <a:bodyPr>
            <a:noAutofit/>
          </a:bodyPr>
          <a:lstStyle/>
          <a:p>
            <a:pPr algn="just">
              <a:lnSpc>
                <a:spcPct val="90000"/>
              </a:lnSpc>
              <a:buClr>
                <a:srgbClr val="FFCC66"/>
              </a:buClr>
              <a:buSzPct val="130000"/>
            </a:pPr>
            <a:r>
              <a:rPr lang="el-GR" altLang="el-GR" sz="2200" dirty="0">
                <a:effectLst/>
              </a:rPr>
              <a:t> </a:t>
            </a:r>
            <a:r>
              <a:rPr lang="en-US" altLang="el-GR" sz="2200" dirty="0">
                <a:effectLst/>
              </a:rPr>
              <a:t> </a:t>
            </a:r>
            <a:r>
              <a:rPr lang="el-GR" altLang="el-GR" sz="2200" dirty="0">
                <a:effectLst/>
              </a:rPr>
              <a:t>Αύξηση των ωρών του μαθήματος φυσικής αγωγής στο ωρολόγιο πρόγραμμα </a:t>
            </a:r>
            <a:r>
              <a:rPr lang="el-GR" altLang="el-GR" sz="2200" b="1" dirty="0">
                <a:effectLst/>
              </a:rPr>
              <a:t>(τουλάχιστον 3 ώρες/ εβδομάδα)</a:t>
            </a:r>
            <a:r>
              <a:rPr lang="el-GR" altLang="el-GR" sz="2200" dirty="0">
                <a:effectLst/>
              </a:rPr>
              <a:t> σε όλες τις βαθμίδες εκπαίδευσης</a:t>
            </a:r>
          </a:p>
          <a:p>
            <a:pPr algn="just">
              <a:lnSpc>
                <a:spcPct val="90000"/>
              </a:lnSpc>
              <a:buClr>
                <a:srgbClr val="FFCC66"/>
              </a:buClr>
              <a:buSzPct val="130000"/>
            </a:pPr>
            <a:r>
              <a:rPr lang="el-GR" altLang="el-GR" sz="2200" dirty="0">
                <a:effectLst/>
              </a:rPr>
              <a:t> </a:t>
            </a:r>
            <a:r>
              <a:rPr lang="en-US" altLang="el-GR" sz="2200" dirty="0">
                <a:effectLst/>
              </a:rPr>
              <a:t> </a:t>
            </a:r>
            <a:r>
              <a:rPr lang="el-GR" altLang="el-GR" sz="2200" dirty="0">
                <a:effectLst/>
              </a:rPr>
              <a:t>Ενίσχυση της </a:t>
            </a:r>
            <a:r>
              <a:rPr lang="el-GR" altLang="el-GR" sz="2200" b="1" dirty="0">
                <a:effectLst/>
              </a:rPr>
              <a:t>ποιότητας του μαθήματος της φυσικής αγωγής</a:t>
            </a:r>
            <a:r>
              <a:rPr lang="el-GR" altLang="el-GR" sz="2200" dirty="0">
                <a:effectLst/>
              </a:rPr>
              <a:t>/ Δημιουργία εκπαιδευτικών προγραμμάτων για την ενημέρωση και εκπαίδευση των καθηγητών φυσικής αγωγής όλων των εκπαιδευτικών βαθμίδων</a:t>
            </a:r>
          </a:p>
          <a:p>
            <a:pPr algn="just">
              <a:lnSpc>
                <a:spcPct val="90000"/>
              </a:lnSpc>
              <a:buClr>
                <a:srgbClr val="FFCC66"/>
              </a:buClr>
              <a:buSzPct val="130000"/>
            </a:pPr>
            <a:r>
              <a:rPr lang="el-GR" altLang="el-GR" sz="2200" dirty="0">
                <a:effectLst/>
              </a:rPr>
              <a:t> </a:t>
            </a:r>
            <a:r>
              <a:rPr lang="en-US" altLang="el-GR" sz="2200" dirty="0">
                <a:effectLst/>
              </a:rPr>
              <a:t> </a:t>
            </a:r>
            <a:r>
              <a:rPr lang="el-GR" altLang="el-GR" sz="2200" dirty="0">
                <a:effectLst/>
              </a:rPr>
              <a:t>Δημιουργία </a:t>
            </a:r>
            <a:r>
              <a:rPr lang="el-GR" altLang="el-GR" sz="2200" b="1" dirty="0">
                <a:effectLst/>
              </a:rPr>
              <a:t>«ασφαλών περιμέτρων»</a:t>
            </a:r>
            <a:r>
              <a:rPr lang="el-GR" altLang="el-GR" sz="2200" dirty="0">
                <a:effectLst/>
              </a:rPr>
              <a:t> γύρω από τα σχολεία για περπάτημα και ποδήλατο </a:t>
            </a:r>
          </a:p>
          <a:p>
            <a:pPr algn="just">
              <a:lnSpc>
                <a:spcPct val="90000"/>
              </a:lnSpc>
              <a:buClr>
                <a:srgbClr val="FFCC66"/>
              </a:buClr>
              <a:buSzPct val="130000"/>
            </a:pPr>
            <a:r>
              <a:rPr lang="el-GR" altLang="el-GR" sz="2200" dirty="0">
                <a:effectLst/>
              </a:rPr>
              <a:t> </a:t>
            </a:r>
            <a:r>
              <a:rPr lang="en-US" altLang="el-GR" sz="2200" dirty="0">
                <a:effectLst/>
              </a:rPr>
              <a:t> </a:t>
            </a:r>
            <a:r>
              <a:rPr lang="el-GR" altLang="el-GR" sz="2200" dirty="0">
                <a:effectLst/>
              </a:rPr>
              <a:t>Αύξηση της χρήσης των αθλητικών εγκαταστάσεων τις εξωσχολικές ώρες</a:t>
            </a:r>
          </a:p>
        </p:txBody>
      </p:sp>
    </p:spTree>
    <p:extLst>
      <p:ext uri="{BB962C8B-B14F-4D97-AF65-F5344CB8AC3E}">
        <p14:creationId xmlns:p14="http://schemas.microsoft.com/office/powerpoint/2010/main" val="4160457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29904" y="445897"/>
            <a:ext cx="8229600" cy="1143001"/>
          </a:xfrm>
        </p:spPr>
        <p:txBody>
          <a:bodyPr>
            <a:normAutofit/>
          </a:bodyPr>
          <a:lstStyle/>
          <a:p>
            <a:r>
              <a:rPr lang="el-GR" altLang="el-GR" dirty="0" err="1"/>
              <a:t>Σχολειο</a:t>
            </a:r>
            <a:r>
              <a:rPr lang="el-GR" altLang="el-GR" dirty="0"/>
              <a:t> (2) </a:t>
            </a:r>
          </a:p>
        </p:txBody>
      </p:sp>
      <p:sp>
        <p:nvSpPr>
          <p:cNvPr id="148483" name="Rectangle 3"/>
          <p:cNvSpPr>
            <a:spLocks noGrp="1" noChangeArrowheads="1"/>
          </p:cNvSpPr>
          <p:nvPr>
            <p:ph type="body" idx="1"/>
          </p:nvPr>
        </p:nvSpPr>
        <p:spPr>
          <a:xfrm>
            <a:off x="409433" y="1663463"/>
            <a:ext cx="8188657" cy="5040313"/>
          </a:xfrm>
        </p:spPr>
        <p:txBody>
          <a:bodyPr>
            <a:normAutofit/>
          </a:bodyPr>
          <a:lstStyle/>
          <a:p>
            <a:pPr algn="just">
              <a:lnSpc>
                <a:spcPct val="120000"/>
              </a:lnSpc>
              <a:buClr>
                <a:srgbClr val="FFCC66"/>
              </a:buClr>
              <a:buSzPct val="130000"/>
            </a:pPr>
            <a:r>
              <a:rPr lang="el-GR" altLang="el-GR" sz="2200" dirty="0">
                <a:effectLst/>
              </a:rPr>
              <a:t>   Προώθηση δραστηριοτήτων που να εμπλέκουν </a:t>
            </a:r>
            <a:r>
              <a:rPr lang="el-GR" altLang="el-GR" sz="2200" b="1" dirty="0">
                <a:effectLst/>
              </a:rPr>
              <a:t>όλη την οικογένεια</a:t>
            </a:r>
          </a:p>
          <a:p>
            <a:pPr algn="just">
              <a:lnSpc>
                <a:spcPct val="120000"/>
              </a:lnSpc>
              <a:buClr>
                <a:srgbClr val="FFCC66"/>
              </a:buClr>
              <a:buSzPct val="130000"/>
            </a:pPr>
            <a:r>
              <a:rPr lang="el-GR" altLang="el-GR" sz="2200" dirty="0">
                <a:effectLst/>
              </a:rPr>
              <a:t>   Παρότρυνση των γονέων να υποστηρίζουν και να ενθαρρύνουν τη συμμετοχή των παιδιών σε εύρος δραστηριοτήτων </a:t>
            </a:r>
          </a:p>
          <a:p>
            <a:pPr algn="just">
              <a:lnSpc>
                <a:spcPct val="120000"/>
              </a:lnSpc>
              <a:buClr>
                <a:srgbClr val="FFCC66"/>
              </a:buClr>
              <a:buSzPct val="130000"/>
            </a:pPr>
            <a:r>
              <a:rPr lang="el-GR" altLang="el-GR" sz="2200" dirty="0">
                <a:effectLst/>
              </a:rPr>
              <a:t>Παρότρυνση των γονέων να αποτελέσουν  πρότυπα φυσικής δραστηριότητας για τα παιδιά  </a:t>
            </a:r>
            <a:r>
              <a:rPr lang="el-GR" altLang="el-GR" sz="2200" i="1" dirty="0">
                <a:effectLst/>
              </a:rPr>
              <a:t>(πχ. να χρησιμοποιούν λιγότερο την τηλεόραση ή/και τον ηλεκτρονικό υπολογιστή)</a:t>
            </a:r>
          </a:p>
          <a:p>
            <a:pPr>
              <a:lnSpc>
                <a:spcPct val="120000"/>
              </a:lnSpc>
            </a:pPr>
            <a:endParaRPr lang="el-GR" altLang="el-GR" sz="2200" i="1" dirty="0">
              <a:effectLst/>
            </a:endParaRPr>
          </a:p>
        </p:txBody>
      </p:sp>
    </p:spTree>
    <p:extLst>
      <p:ext uri="{BB962C8B-B14F-4D97-AF65-F5344CB8AC3E}">
        <p14:creationId xmlns:p14="http://schemas.microsoft.com/office/powerpoint/2010/main" val="574758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508521" y="593559"/>
            <a:ext cx="8089569" cy="1143000"/>
          </a:xfrm>
        </p:spPr>
        <p:txBody>
          <a:bodyPr>
            <a:normAutofit/>
          </a:bodyPr>
          <a:lstStyle/>
          <a:p>
            <a:r>
              <a:rPr lang="el-GR" altLang="el-GR" dirty="0" err="1"/>
              <a:t>Ειδικοτερα</a:t>
            </a:r>
            <a:r>
              <a:rPr lang="el-GR" altLang="el-GR" dirty="0"/>
              <a:t> το </a:t>
            </a:r>
            <a:r>
              <a:rPr lang="en-US" altLang="el-GR" dirty="0"/>
              <a:t>Centers of Diseases</a:t>
            </a:r>
            <a:r>
              <a:rPr lang="el-GR" altLang="el-GR" dirty="0"/>
              <a:t> </a:t>
            </a:r>
            <a:r>
              <a:rPr lang="en-US" altLang="el-GR" dirty="0"/>
              <a:t>Control </a:t>
            </a:r>
            <a:r>
              <a:rPr lang="el-GR" altLang="el-GR" dirty="0"/>
              <a:t>&amp;</a:t>
            </a:r>
            <a:r>
              <a:rPr lang="en-US" altLang="el-GR" dirty="0"/>
              <a:t> Prevention</a:t>
            </a:r>
            <a:r>
              <a:rPr lang="el-GR" altLang="el-GR" dirty="0"/>
              <a:t> </a:t>
            </a:r>
            <a:r>
              <a:rPr lang="el-GR" altLang="el-GR" dirty="0" err="1"/>
              <a:t>προτεινει</a:t>
            </a:r>
            <a:r>
              <a:rPr lang="el-GR" altLang="el-GR" dirty="0"/>
              <a:t> για τα </a:t>
            </a:r>
            <a:r>
              <a:rPr lang="el-GR" altLang="el-GR" dirty="0" err="1"/>
              <a:t>σχολεια</a:t>
            </a:r>
            <a:r>
              <a:rPr lang="el-GR" altLang="el-GR" dirty="0"/>
              <a:t> :</a:t>
            </a:r>
          </a:p>
        </p:txBody>
      </p:sp>
      <p:sp>
        <p:nvSpPr>
          <p:cNvPr id="147459" name="Rectangle 3"/>
          <p:cNvSpPr>
            <a:spLocks noGrp="1" noChangeArrowheads="1"/>
          </p:cNvSpPr>
          <p:nvPr>
            <p:ph type="body" idx="1"/>
          </p:nvPr>
        </p:nvSpPr>
        <p:spPr>
          <a:xfrm>
            <a:off x="323849" y="1822450"/>
            <a:ext cx="8353425" cy="5035550"/>
          </a:xfrm>
        </p:spPr>
        <p:txBody>
          <a:bodyPr>
            <a:normAutofit fontScale="92500"/>
          </a:bodyPr>
          <a:lstStyle/>
          <a:p>
            <a:pPr algn="just">
              <a:lnSpc>
                <a:spcPct val="110000"/>
              </a:lnSpc>
              <a:buClr>
                <a:srgbClr val="FFCC66"/>
              </a:buClr>
              <a:buSzPct val="130000"/>
            </a:pPr>
            <a:r>
              <a:rPr lang="el-GR" altLang="el-GR" sz="2600" dirty="0">
                <a:effectLst/>
              </a:rPr>
              <a:t>  Αύξηση των γνώσεων όσον αφορά την άσκηση και γενικότερα τη φυσική δραστηριότητα</a:t>
            </a:r>
            <a:endParaRPr lang="en-US" altLang="el-GR" sz="2600" dirty="0">
              <a:effectLst/>
            </a:endParaRPr>
          </a:p>
          <a:p>
            <a:pPr algn="just">
              <a:lnSpc>
                <a:spcPct val="110000"/>
              </a:lnSpc>
              <a:buClr>
                <a:srgbClr val="FFCC66"/>
              </a:buClr>
              <a:buSzPct val="130000"/>
            </a:pPr>
            <a:endParaRPr lang="el-GR" altLang="el-GR" sz="1400" dirty="0">
              <a:effectLst/>
            </a:endParaRPr>
          </a:p>
          <a:p>
            <a:pPr algn="just">
              <a:lnSpc>
                <a:spcPct val="110000"/>
              </a:lnSpc>
              <a:buClr>
                <a:srgbClr val="FFCC66"/>
              </a:buClr>
              <a:buSzPct val="130000"/>
            </a:pPr>
            <a:r>
              <a:rPr lang="el-GR" altLang="el-GR" sz="2600" dirty="0">
                <a:effectLst/>
              </a:rPr>
              <a:t>  Ανάπτυξη κινήτρων και συμπεριφορών με στόχο τη δια βίου εφαρμογή κάποιας μορφής φυσικής δραστηριότητας</a:t>
            </a:r>
            <a:endParaRPr lang="en-US" altLang="el-GR" sz="2600" dirty="0">
              <a:effectLst/>
            </a:endParaRPr>
          </a:p>
          <a:p>
            <a:pPr algn="just">
              <a:lnSpc>
                <a:spcPct val="110000"/>
              </a:lnSpc>
              <a:buClr>
                <a:srgbClr val="FFCC66"/>
              </a:buClr>
              <a:buSzPct val="130000"/>
            </a:pPr>
            <a:endParaRPr lang="el-GR" altLang="el-GR" sz="1400" dirty="0">
              <a:effectLst/>
            </a:endParaRPr>
          </a:p>
          <a:p>
            <a:pPr algn="just">
              <a:lnSpc>
                <a:spcPct val="110000"/>
              </a:lnSpc>
              <a:buClr>
                <a:srgbClr val="FFCC66"/>
              </a:buClr>
              <a:buSzPct val="130000"/>
            </a:pPr>
            <a:r>
              <a:rPr lang="el-GR" altLang="el-GR" sz="2600" dirty="0">
                <a:effectLst/>
              </a:rPr>
              <a:t>  Ενίσχυση/ Προαγωγή της θετικής στάσης απέναντι στη φυσική δραστηριότητα</a:t>
            </a:r>
            <a:endParaRPr lang="en-US" altLang="el-GR" sz="2600" dirty="0">
              <a:effectLst/>
            </a:endParaRPr>
          </a:p>
          <a:p>
            <a:pPr algn="just">
              <a:lnSpc>
                <a:spcPct val="110000"/>
              </a:lnSpc>
              <a:buClr>
                <a:srgbClr val="FFCC66"/>
              </a:buClr>
              <a:buSzPct val="130000"/>
            </a:pPr>
            <a:endParaRPr lang="el-GR" altLang="el-GR" sz="1400" dirty="0">
              <a:effectLst/>
            </a:endParaRPr>
          </a:p>
          <a:p>
            <a:pPr algn="just">
              <a:lnSpc>
                <a:spcPct val="110000"/>
              </a:lnSpc>
              <a:buClr>
                <a:srgbClr val="FFCC66"/>
              </a:buClr>
              <a:buSzPct val="130000"/>
            </a:pPr>
            <a:r>
              <a:rPr lang="el-GR" altLang="el-GR" sz="2600" dirty="0">
                <a:effectLst/>
              </a:rPr>
              <a:t>  Ενθάρρυνση της ύπαρξης φυσικής δραστηριότητας εκτός του μαθήματος της φυσικής αγωγής στο σχολείο</a:t>
            </a:r>
          </a:p>
        </p:txBody>
      </p:sp>
    </p:spTree>
    <p:extLst>
      <p:ext uri="{BB962C8B-B14F-4D97-AF65-F5344CB8AC3E}">
        <p14:creationId xmlns:p14="http://schemas.microsoft.com/office/powerpoint/2010/main" val="855054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5099" y="564021"/>
            <a:ext cx="8810714" cy="6167499"/>
          </a:xfrm>
          <a:prstGeom prst="rect">
            <a:avLst/>
          </a:prstGeom>
        </p:spPr>
      </p:pic>
      <p:sp>
        <p:nvSpPr>
          <p:cNvPr id="2" name="Title 1">
            <a:extLst>
              <a:ext uri="{FF2B5EF4-FFF2-40B4-BE49-F238E27FC236}">
                <a16:creationId xmlns:a16="http://schemas.microsoft.com/office/drawing/2014/main" id="{67034412-98AB-483F-B114-E98FACD3D20B}"/>
              </a:ext>
            </a:extLst>
          </p:cNvPr>
          <p:cNvSpPr>
            <a:spLocks noGrp="1"/>
          </p:cNvSpPr>
          <p:nvPr>
            <p:ph type="title"/>
          </p:nvPr>
        </p:nvSpPr>
        <p:spPr>
          <a:xfrm>
            <a:off x="752108" y="2900838"/>
            <a:ext cx="7989752" cy="1083329"/>
          </a:xfrm>
        </p:spPr>
        <p:txBody>
          <a:bodyPr>
            <a:normAutofit/>
          </a:bodyPr>
          <a:lstStyle/>
          <a:p>
            <a:r>
              <a:rPr lang="en-US" sz="1800" dirty="0" err="1">
                <a:solidFill>
                  <a:schemeClr val="bg1">
                    <a:lumMod val="50000"/>
                  </a:schemeClr>
                </a:solidFill>
              </a:rPr>
              <a:t>Πηγεσ</a:t>
            </a:r>
          </a:p>
        </p:txBody>
      </p:sp>
      <p:sp>
        <p:nvSpPr>
          <p:cNvPr id="3" name="Content Placeholder 2">
            <a:extLst>
              <a:ext uri="{FF2B5EF4-FFF2-40B4-BE49-F238E27FC236}">
                <a16:creationId xmlns:a16="http://schemas.microsoft.com/office/drawing/2014/main" id="{980DE9C5-96FB-4345-A198-23BF5C371AE8}"/>
              </a:ext>
            </a:extLst>
          </p:cNvPr>
          <p:cNvSpPr>
            <a:spLocks noGrp="1"/>
          </p:cNvSpPr>
          <p:nvPr>
            <p:ph idx="1"/>
          </p:nvPr>
        </p:nvSpPr>
        <p:spPr>
          <a:xfrm>
            <a:off x="581192" y="3837071"/>
            <a:ext cx="7989752" cy="2397751"/>
          </a:xfrm>
        </p:spPr>
        <p:txBody>
          <a:bodyPr>
            <a:normAutofit/>
          </a:bodyPr>
          <a:lstStyle/>
          <a:p>
            <a:pPr marL="305435" indent="-305435"/>
            <a:r>
              <a:rPr lang="en-US" sz="1200" dirty="0">
                <a:ea typeface="+mn-lt"/>
                <a:cs typeface="+mn-lt"/>
              </a:rPr>
              <a:t>World Health Organization.(2010).Global recommendations on physical activity for </a:t>
            </a:r>
            <a:r>
              <a:rPr lang="en-US" sz="1200" dirty="0" err="1">
                <a:ea typeface="+mn-lt"/>
                <a:cs typeface="+mn-lt"/>
              </a:rPr>
              <a:t>health.World</a:t>
            </a:r>
            <a:r>
              <a:rPr lang="en-US" sz="1200" dirty="0">
                <a:ea typeface="+mn-lt"/>
                <a:cs typeface="+mn-lt"/>
              </a:rPr>
              <a:t> Health Organization</a:t>
            </a:r>
          </a:p>
          <a:p>
            <a:pPr marL="305435" indent="-305435"/>
            <a:r>
              <a:rPr lang="en-US" sz="1200" dirty="0">
                <a:ea typeface="+mn-lt"/>
                <a:cs typeface="+mn-lt"/>
              </a:rPr>
              <a:t>Wu XY, Han LH, Zhang JH, Luo S, Hu JW, Sun K. The influence of physical activity, sedentary behavior on health-related quality of life among the general population of children and adolescents: A systematic review. </a:t>
            </a:r>
            <a:r>
              <a:rPr lang="en-US" sz="1200" i="1" dirty="0" err="1">
                <a:ea typeface="+mn-lt"/>
                <a:cs typeface="+mn-lt"/>
              </a:rPr>
              <a:t>PLoSOne</a:t>
            </a:r>
            <a:r>
              <a:rPr lang="en-US" sz="1200" i="1" dirty="0">
                <a:ea typeface="+mn-lt"/>
                <a:cs typeface="+mn-lt"/>
              </a:rPr>
              <a:t>. 2017;12(11):e0187668</a:t>
            </a:r>
            <a:endParaRPr lang="en-US" sz="1200" dirty="0">
              <a:ea typeface="+mn-lt"/>
              <a:cs typeface="+mn-lt"/>
            </a:endParaRPr>
          </a:p>
          <a:p>
            <a:pPr marL="305435" indent="-305435"/>
            <a:r>
              <a:rPr lang="en-US" sz="1200" i="1" dirty="0" err="1">
                <a:ea typeface="+mn-lt"/>
                <a:cs typeface="+mn-lt"/>
              </a:rPr>
              <a:t>deGreeffaJ</a:t>
            </a:r>
            <a:r>
              <a:rPr lang="en-US" sz="1200" i="1" dirty="0">
                <a:ea typeface="+mn-lt"/>
                <a:cs typeface="+mn-lt"/>
              </a:rPr>
              <a:t>, </a:t>
            </a:r>
            <a:r>
              <a:rPr lang="en-US" sz="1200" i="1" dirty="0" err="1">
                <a:ea typeface="+mn-lt"/>
                <a:cs typeface="+mn-lt"/>
              </a:rPr>
              <a:t>BoskerbR</a:t>
            </a:r>
            <a:r>
              <a:rPr lang="en-US" sz="1200" i="1" dirty="0">
                <a:ea typeface="+mn-lt"/>
                <a:cs typeface="+mn-lt"/>
              </a:rPr>
              <a:t>, </a:t>
            </a:r>
            <a:r>
              <a:rPr lang="en-US" sz="1200" i="1" dirty="0" err="1">
                <a:ea typeface="+mn-lt"/>
                <a:cs typeface="+mn-lt"/>
              </a:rPr>
              <a:t>Oosterlaand</a:t>
            </a:r>
            <a:r>
              <a:rPr lang="en-US" sz="1200" i="1" dirty="0">
                <a:ea typeface="+mn-lt"/>
                <a:cs typeface="+mn-lt"/>
              </a:rPr>
              <a:t>, </a:t>
            </a:r>
            <a:r>
              <a:rPr lang="en-US" sz="1200" i="1" dirty="0" err="1">
                <a:ea typeface="+mn-lt"/>
                <a:cs typeface="+mn-lt"/>
              </a:rPr>
              <a:t>Visschera</a:t>
            </a:r>
            <a:r>
              <a:rPr lang="en-US" sz="1200" i="1" dirty="0">
                <a:ea typeface="+mn-lt"/>
                <a:cs typeface="+mn-lt"/>
              </a:rPr>
              <a:t> C, </a:t>
            </a:r>
            <a:r>
              <a:rPr lang="en-US" sz="1200" i="1" dirty="0" err="1">
                <a:ea typeface="+mn-lt"/>
                <a:cs typeface="+mn-lt"/>
              </a:rPr>
              <a:t>Hartmana</a:t>
            </a:r>
            <a:r>
              <a:rPr lang="en-US" sz="1200" i="1" dirty="0">
                <a:ea typeface="+mn-lt"/>
                <a:cs typeface="+mn-lt"/>
              </a:rPr>
              <a:t> E. Effects of physical activity on executive functions, attention and academic performance in preadolescent children: a meta-analysis. </a:t>
            </a:r>
            <a:r>
              <a:rPr lang="en-US" sz="1200" i="1" dirty="0" err="1">
                <a:ea typeface="+mn-lt"/>
                <a:cs typeface="+mn-lt"/>
              </a:rPr>
              <a:t>JSci</a:t>
            </a:r>
            <a:r>
              <a:rPr lang="en-US" sz="1200" i="1" dirty="0">
                <a:ea typeface="+mn-lt"/>
                <a:cs typeface="+mn-lt"/>
              </a:rPr>
              <a:t> Med Sport.2018;21(5):501-507</a:t>
            </a:r>
            <a:endParaRPr lang="en-US" sz="1200" dirty="0">
              <a:ea typeface="+mn-lt"/>
              <a:cs typeface="+mn-lt"/>
            </a:endParaRPr>
          </a:p>
          <a:p>
            <a:pPr marL="305435" indent="-305435"/>
            <a:r>
              <a:rPr lang="en-US" sz="1200" i="1" dirty="0">
                <a:ea typeface="+mn-lt"/>
                <a:cs typeface="+mn-lt"/>
              </a:rPr>
              <a:t>Fang, K, Mu, M, Liu, K, He, Y. Screen time and childhood overweight/obesity: a systematic review and meta‐analysis. Child Care Health Dev.2019</a:t>
            </a:r>
            <a:endParaRPr lang="en-US" sz="1200" dirty="0"/>
          </a:p>
          <a:p>
            <a:pPr marL="305435" indent="-305435"/>
            <a:endParaRPr lang="en-US" sz="1200" dirty="0"/>
          </a:p>
        </p:txBody>
      </p:sp>
    </p:spTree>
    <p:extLst>
      <p:ext uri="{BB962C8B-B14F-4D97-AF65-F5344CB8AC3E}">
        <p14:creationId xmlns:p14="http://schemas.microsoft.com/office/powerpoint/2010/main" val="50713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Silhouette of girl jumping into the air with her hand over her head.&#10;"/>
          <p:cNvPicPr>
            <a:picLocks noChangeAspect="1" noChangeArrowheads="1"/>
          </p:cNvPicPr>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871001" y="-194943"/>
            <a:ext cx="7747000" cy="63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Τίτλος 3"/>
          <p:cNvSpPr>
            <a:spLocks noGrp="1"/>
          </p:cNvSpPr>
          <p:nvPr>
            <p:ph type="title"/>
          </p:nvPr>
        </p:nvSpPr>
        <p:spPr/>
        <p:txBody>
          <a:bodyPr/>
          <a:lstStyle/>
          <a:p>
            <a:r>
              <a:rPr lang="el-GR" b="1" dirty="0"/>
              <a:t>ΣΩΜΑΤΙΚΗ ΔΡΑΣΤΗΡΙΟΤΗΤΑ </a:t>
            </a:r>
            <a:r>
              <a:rPr lang="en-US" b="1" cap="none" dirty="0"/>
              <a:t>vs</a:t>
            </a:r>
            <a:r>
              <a:rPr lang="en-US" b="1" dirty="0"/>
              <a:t> </a:t>
            </a:r>
            <a:r>
              <a:rPr lang="el-GR" b="1" dirty="0"/>
              <a:t>ΚΑΘΙΣΤΙΚΗ ΔΡΑΣΤΗΡΙΟΤΗΤΑ</a:t>
            </a:r>
          </a:p>
        </p:txBody>
      </p:sp>
      <p:sp>
        <p:nvSpPr>
          <p:cNvPr id="5" name="Θέση κειμένου 4"/>
          <p:cNvSpPr>
            <a:spLocks noGrp="1"/>
          </p:cNvSpPr>
          <p:nvPr>
            <p:ph type="body" idx="1"/>
          </p:nvPr>
        </p:nvSpPr>
        <p:spPr/>
        <p:txBody>
          <a:bodyPr/>
          <a:lstStyle/>
          <a:p>
            <a:r>
              <a:rPr lang="el-GR" b="1" dirty="0" err="1"/>
              <a:t>Ορισμοι</a:t>
            </a:r>
            <a:r>
              <a:rPr lang="el-GR" b="1" dirty="0"/>
              <a:t> και </a:t>
            </a:r>
            <a:r>
              <a:rPr lang="el-GR" b="1" dirty="0" err="1"/>
              <a:t>συστασεισ</a:t>
            </a:r>
            <a:r>
              <a:rPr lang="el-GR" b="1" dirty="0"/>
              <a:t> </a:t>
            </a:r>
          </a:p>
        </p:txBody>
      </p:sp>
    </p:spTree>
    <p:extLst>
      <p:ext uri="{BB962C8B-B14F-4D97-AF65-F5344CB8AC3E}">
        <p14:creationId xmlns:p14="http://schemas.microsoft.com/office/powerpoint/2010/main" val="409717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772D9AF9-1878-48F7-BFBB-7A9F9EC2A3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p:cNvSpPr txBox="1">
            <a:spLocks noChangeArrowheads="1"/>
          </p:cNvSpPr>
          <p:nvPr/>
        </p:nvSpPr>
        <p:spPr bwMode="auto">
          <a:xfrm>
            <a:off x="435894" y="702156"/>
            <a:ext cx="5418806" cy="1013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spcAft>
                <a:spcPts val="600"/>
              </a:spcAft>
              <a:defRPr/>
            </a:pPr>
            <a:r>
              <a:rPr lang="en-US" altLang="el-GR" sz="2800" cap="all" dirty="0" err="1">
                <a:solidFill>
                  <a:schemeClr val="accent1"/>
                </a:solidFill>
              </a:rPr>
              <a:t>Μι</a:t>
            </a:r>
            <a:r>
              <a:rPr lang="en-US" altLang="el-GR" sz="2800" cap="all" dirty="0">
                <a:solidFill>
                  <a:schemeClr val="accent1"/>
                </a:solidFill>
              </a:rPr>
              <a:t>α </a:t>
            </a:r>
            <a:r>
              <a:rPr lang="en-US" altLang="el-GR" sz="2800" cap="all" dirty="0" err="1">
                <a:solidFill>
                  <a:schemeClr val="accent1"/>
                </a:solidFill>
              </a:rPr>
              <a:t>τυ</a:t>
            </a:r>
            <a:r>
              <a:rPr lang="en-US" altLang="el-GR" sz="2800" cap="all" dirty="0">
                <a:solidFill>
                  <a:schemeClr val="accent1"/>
                </a:solidFill>
              </a:rPr>
              <a:t>π</a:t>
            </a:r>
            <a:r>
              <a:rPr lang="en-US" altLang="el-GR" sz="2800" cap="all" dirty="0" err="1">
                <a:solidFill>
                  <a:schemeClr val="accent1"/>
                </a:solidFill>
              </a:rPr>
              <a:t>ικ</a:t>
            </a:r>
            <a:r>
              <a:rPr lang="el-GR" altLang="el-GR" sz="2800" cap="all" dirty="0">
                <a:solidFill>
                  <a:schemeClr val="accent1"/>
                </a:solidFill>
              </a:rPr>
              <a:t>η</a:t>
            </a:r>
            <a:r>
              <a:rPr lang="en-US" altLang="el-GR" sz="2800" cap="all" dirty="0">
                <a:solidFill>
                  <a:schemeClr val="accent1"/>
                </a:solidFill>
              </a:rPr>
              <a:t> </a:t>
            </a:r>
            <a:r>
              <a:rPr lang="en-US" altLang="el-GR" sz="2800" cap="all" dirty="0" err="1">
                <a:solidFill>
                  <a:schemeClr val="accent1"/>
                </a:solidFill>
              </a:rPr>
              <a:t>ημ</a:t>
            </a:r>
            <a:r>
              <a:rPr lang="el-GR" altLang="el-GR" sz="2800" cap="all" dirty="0">
                <a:solidFill>
                  <a:schemeClr val="accent1"/>
                </a:solidFill>
              </a:rPr>
              <a:t>ε</a:t>
            </a:r>
            <a:r>
              <a:rPr lang="en-US" altLang="el-GR" sz="2800" cap="all" dirty="0" err="1">
                <a:solidFill>
                  <a:schemeClr val="accent1"/>
                </a:solidFill>
              </a:rPr>
              <a:t>ρ</a:t>
            </a:r>
            <a:r>
              <a:rPr lang="en-US" altLang="el-GR" sz="2800" cap="all" dirty="0">
                <a:solidFill>
                  <a:schemeClr val="accent1"/>
                </a:solidFill>
              </a:rPr>
              <a:t>α </a:t>
            </a:r>
            <a:r>
              <a:rPr lang="en-US" altLang="el-GR" sz="2800" cap="all" dirty="0" err="1">
                <a:solidFill>
                  <a:schemeClr val="accent1"/>
                </a:solidFill>
              </a:rPr>
              <a:t>στη</a:t>
            </a:r>
            <a:r>
              <a:rPr lang="en-US" altLang="el-GR" sz="2800" cap="all" dirty="0">
                <a:solidFill>
                  <a:schemeClr val="accent1"/>
                </a:solidFill>
              </a:rPr>
              <a:t> </a:t>
            </a:r>
            <a:r>
              <a:rPr lang="en-US" altLang="el-GR" sz="2800" cap="all" dirty="0" err="1">
                <a:solidFill>
                  <a:schemeClr val="accent1"/>
                </a:solidFill>
              </a:rPr>
              <a:t>ζω</a:t>
            </a:r>
            <a:r>
              <a:rPr lang="el-GR" altLang="el-GR" sz="2800" cap="all" dirty="0">
                <a:solidFill>
                  <a:schemeClr val="accent1"/>
                </a:solidFill>
              </a:rPr>
              <a:t>η</a:t>
            </a:r>
            <a:r>
              <a:rPr lang="en-US" altLang="el-GR" sz="2800" cap="all" dirty="0">
                <a:solidFill>
                  <a:schemeClr val="accent1"/>
                </a:solidFill>
              </a:rPr>
              <a:t> </a:t>
            </a:r>
            <a:r>
              <a:rPr lang="en-US" altLang="el-GR" sz="2800" cap="all" dirty="0" err="1">
                <a:solidFill>
                  <a:schemeClr val="accent1"/>
                </a:solidFill>
              </a:rPr>
              <a:t>εν</a:t>
            </a:r>
            <a:r>
              <a:rPr lang="el-GR" altLang="el-GR" sz="2800" cap="all" dirty="0">
                <a:solidFill>
                  <a:schemeClr val="accent1"/>
                </a:solidFill>
              </a:rPr>
              <a:t>ο</a:t>
            </a:r>
            <a:r>
              <a:rPr lang="en-US" altLang="el-GR" sz="2800" cap="all" dirty="0" err="1">
                <a:solidFill>
                  <a:schemeClr val="accent1"/>
                </a:solidFill>
              </a:rPr>
              <a:t>ς</a:t>
            </a:r>
            <a:r>
              <a:rPr lang="en-US" altLang="el-GR" sz="2800" cap="all" dirty="0">
                <a:solidFill>
                  <a:schemeClr val="accent1"/>
                </a:solidFill>
              </a:rPr>
              <a:t> 7-χρονου</a:t>
            </a:r>
            <a:endParaRPr lang="en-US" sz="2800" cap="all" dirty="0">
              <a:solidFill>
                <a:schemeClr val="accent1"/>
              </a:solidFill>
            </a:endParaRPr>
          </a:p>
        </p:txBody>
      </p:sp>
      <p:grpSp>
        <p:nvGrpSpPr>
          <p:cNvPr id="3077" name="Group 72">
            <a:extLst>
              <a:ext uri="{FF2B5EF4-FFF2-40B4-BE49-F238E27FC236}">
                <a16:creationId xmlns:a16="http://schemas.microsoft.com/office/drawing/2014/main" id="{6A8DC581-38A9-48BA-BF56-4EA65051ADF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0" y="453643"/>
            <a:ext cx="8474200" cy="98554"/>
            <a:chOff x="446534" y="453643"/>
            <a:chExt cx="11298933" cy="98554"/>
          </a:xfrm>
        </p:grpSpPr>
        <p:sp>
          <p:nvSpPr>
            <p:cNvPr id="74" name="Rectangle 73">
              <a:extLst>
                <a:ext uri="{FF2B5EF4-FFF2-40B4-BE49-F238E27FC236}">
                  <a16:creationId xmlns:a16="http://schemas.microsoft.com/office/drawing/2014/main" id="{71B28BE8-0929-4508-9B82-8F449A54C3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CF490BBF-91F0-4E85-85C3-ACD8C3670C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27718832-A00F-46A2-8683-D06A8C1D85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7" name="Rectangle 3"/>
          <p:cNvSpPr txBox="1">
            <a:spLocks noChangeArrowheads="1"/>
          </p:cNvSpPr>
          <p:nvPr/>
        </p:nvSpPr>
        <p:spPr bwMode="auto">
          <a:xfrm>
            <a:off x="435895" y="1896533"/>
            <a:ext cx="5418806" cy="39622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lnSpc>
                <a:spcPct val="90000"/>
              </a:lnSpc>
              <a:spcAft>
                <a:spcPts val="600"/>
              </a:spcAft>
              <a:buClr>
                <a:schemeClr val="accent2"/>
              </a:buClr>
              <a:buSzPct val="92000"/>
              <a:buFont typeface="Wingdings 2" panose="05020102010507070707" pitchFamily="18" charset="2"/>
              <a:buChar char=""/>
            </a:pPr>
            <a:r>
              <a:rPr lang="en-US" altLang="el-GR" sz="2500">
                <a:solidFill>
                  <a:schemeClr val="tx2"/>
                </a:solidFill>
              </a:rPr>
              <a:t>Πάει με το αυτοκίνητο στο σχολείο</a:t>
            </a:r>
          </a:p>
          <a:p>
            <a:pPr eaLnBrk="1" hangingPunct="1">
              <a:lnSpc>
                <a:spcPct val="90000"/>
              </a:lnSpc>
              <a:spcAft>
                <a:spcPts val="600"/>
              </a:spcAft>
              <a:buClr>
                <a:schemeClr val="accent2"/>
              </a:buClr>
              <a:buSzPct val="92000"/>
              <a:buFont typeface="Wingdings 2" panose="05020102010507070707" pitchFamily="18" charset="2"/>
              <a:buChar char=""/>
            </a:pPr>
            <a:r>
              <a:rPr lang="en-US" altLang="el-GR" sz="2500">
                <a:solidFill>
                  <a:schemeClr val="tx2"/>
                </a:solidFill>
              </a:rPr>
              <a:t>Συμμετέχει στο μάθημα της γυμναστικής</a:t>
            </a:r>
          </a:p>
          <a:p>
            <a:pPr eaLnBrk="1" hangingPunct="1">
              <a:lnSpc>
                <a:spcPct val="90000"/>
              </a:lnSpc>
              <a:spcAft>
                <a:spcPts val="600"/>
              </a:spcAft>
              <a:buClr>
                <a:schemeClr val="accent2"/>
              </a:buClr>
              <a:buSzPct val="92000"/>
              <a:buFont typeface="Wingdings 2" panose="05020102010507070707" pitchFamily="18" charset="2"/>
              <a:buChar char=""/>
            </a:pPr>
            <a:r>
              <a:rPr lang="en-US" altLang="el-GR" sz="2500">
                <a:solidFill>
                  <a:schemeClr val="tx2"/>
                </a:solidFill>
              </a:rPr>
              <a:t>Παίζει με τους συμμαθητές του στα διαλείμματα</a:t>
            </a:r>
          </a:p>
          <a:p>
            <a:pPr eaLnBrk="1" hangingPunct="1">
              <a:lnSpc>
                <a:spcPct val="90000"/>
              </a:lnSpc>
              <a:spcAft>
                <a:spcPts val="600"/>
              </a:spcAft>
              <a:buClr>
                <a:schemeClr val="accent2"/>
              </a:buClr>
              <a:buSzPct val="92000"/>
              <a:buFont typeface="Wingdings 2" panose="05020102010507070707" pitchFamily="18" charset="2"/>
              <a:buChar char=""/>
            </a:pPr>
            <a:r>
              <a:rPr lang="en-US" altLang="el-GR" sz="2500">
                <a:solidFill>
                  <a:schemeClr val="tx2"/>
                </a:solidFill>
              </a:rPr>
              <a:t>Κάνει τα μαθήματά του</a:t>
            </a:r>
          </a:p>
          <a:p>
            <a:pPr eaLnBrk="1" hangingPunct="1">
              <a:lnSpc>
                <a:spcPct val="90000"/>
              </a:lnSpc>
              <a:spcAft>
                <a:spcPts val="600"/>
              </a:spcAft>
              <a:buClr>
                <a:schemeClr val="accent2"/>
              </a:buClr>
              <a:buSzPct val="92000"/>
              <a:buFont typeface="Wingdings 2" panose="05020102010507070707" pitchFamily="18" charset="2"/>
              <a:buChar char=""/>
            </a:pPr>
            <a:r>
              <a:rPr lang="en-US" altLang="el-GR" sz="2500">
                <a:solidFill>
                  <a:schemeClr val="tx2"/>
                </a:solidFill>
              </a:rPr>
              <a:t>Βλέπει τηλεόραση</a:t>
            </a:r>
          </a:p>
          <a:p>
            <a:pPr eaLnBrk="1" hangingPunct="1">
              <a:lnSpc>
                <a:spcPct val="90000"/>
              </a:lnSpc>
              <a:spcAft>
                <a:spcPts val="600"/>
              </a:spcAft>
              <a:buClr>
                <a:schemeClr val="accent2"/>
              </a:buClr>
              <a:buSzPct val="92000"/>
              <a:buFont typeface="Wingdings 2" panose="05020102010507070707" pitchFamily="18" charset="2"/>
              <a:buChar char=""/>
            </a:pPr>
            <a:r>
              <a:rPr lang="en-US" altLang="el-GR" sz="2500">
                <a:solidFill>
                  <a:schemeClr val="tx2"/>
                </a:solidFill>
              </a:rPr>
              <a:t>Παίζει βιντεοπαιχνίδια </a:t>
            </a:r>
          </a:p>
        </p:txBody>
      </p:sp>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31610" y="600075"/>
            <a:ext cx="2771871" cy="579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388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a:bodyPr>
          <a:lstStyle/>
          <a:p>
            <a:r>
              <a:rPr lang="el-GR" altLang="el-GR" dirty="0" err="1"/>
              <a:t>σωματικη</a:t>
            </a:r>
            <a:r>
              <a:rPr lang="el-GR" altLang="el-GR" dirty="0"/>
              <a:t> </a:t>
            </a:r>
            <a:r>
              <a:rPr lang="el-GR" altLang="el-GR" dirty="0" err="1"/>
              <a:t>Δραστηριοτητα</a:t>
            </a:r>
            <a:endParaRPr lang="el-GR" altLang="el-GR" dirty="0"/>
          </a:p>
        </p:txBody>
      </p:sp>
      <p:sp>
        <p:nvSpPr>
          <p:cNvPr id="81923" name="Rectangle 3"/>
          <p:cNvSpPr>
            <a:spLocks noGrp="1" noChangeArrowheads="1"/>
          </p:cNvSpPr>
          <p:nvPr>
            <p:ph idx="1"/>
          </p:nvPr>
        </p:nvSpPr>
        <p:spPr>
          <a:xfrm>
            <a:off x="412750" y="2117322"/>
            <a:ext cx="7600282" cy="3630795"/>
          </a:xfrm>
        </p:spPr>
        <p:txBody>
          <a:bodyPr>
            <a:normAutofit/>
          </a:bodyPr>
          <a:lstStyle/>
          <a:p>
            <a:pPr algn="just">
              <a:lnSpc>
                <a:spcPct val="150000"/>
              </a:lnSpc>
              <a:buFont typeface="Wingdings" panose="05000000000000000000" pitchFamily="2" charset="2"/>
              <a:buNone/>
            </a:pPr>
            <a:r>
              <a:rPr lang="en-US" altLang="el-GR" sz="2400" dirty="0">
                <a:effectLst/>
              </a:rPr>
              <a:t>   </a:t>
            </a:r>
            <a:r>
              <a:rPr lang="el-GR" altLang="el-GR" sz="2400" b="1" i="1" kern="0" dirty="0"/>
              <a:t>…οποιαδήποτε δραστηριότητα η οποία απαιτεί τη συμμετοχή μιας ή περισσότερων μεγάλων μυϊκών ομάδων και παράλληλα αυξάνει τη καρδιακή συχνότητα </a:t>
            </a:r>
            <a:endParaRPr lang="en-US" altLang="el-GR" sz="2400" b="1" i="1" dirty="0">
              <a:effectLst/>
            </a:endParaRPr>
          </a:p>
          <a:p>
            <a:pPr algn="r">
              <a:buFont typeface="Wingdings" panose="05000000000000000000" pitchFamily="2" charset="2"/>
              <a:buNone/>
            </a:pPr>
            <a:r>
              <a:rPr lang="el-GR" altLang="el-GR" sz="2400" i="1" dirty="0">
                <a:solidFill>
                  <a:schemeClr val="accent1"/>
                </a:solidFill>
              </a:rPr>
              <a:t>                                                 </a:t>
            </a:r>
            <a:r>
              <a:rPr lang="en-US" altLang="el-GR" sz="2400" i="1" kern="0" dirty="0" err="1">
                <a:solidFill>
                  <a:schemeClr val="accent1"/>
                </a:solidFill>
              </a:rPr>
              <a:t>Zachwieja</a:t>
            </a:r>
            <a:r>
              <a:rPr lang="en-US" altLang="el-GR" sz="2400" i="1" kern="0" dirty="0">
                <a:solidFill>
                  <a:schemeClr val="accent1"/>
                </a:solidFill>
              </a:rPr>
              <a:t> JJ, 1996</a:t>
            </a:r>
            <a:endParaRPr lang="el-GR" altLang="el-GR" sz="2400" i="1" kern="0" dirty="0">
              <a:solidFill>
                <a:schemeClr val="accent1"/>
              </a:solidFill>
            </a:endParaRPr>
          </a:p>
        </p:txBody>
      </p:sp>
      <p:pic>
        <p:nvPicPr>
          <p:cNvPr id="4098" name="Picture 2" descr="http://us.cdn4.123rf.com/168nwm/ylivdesign/ylivdesign1303/ylivdesign130300050/18653278-beating-heart-concept-on-a-white-backgroun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31050" y="517122"/>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911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ΚΑΘΙΣΤΙΚΗ ΔΡΑΣΤΗΡΙΟΤΗΤΑ </a:t>
            </a:r>
          </a:p>
        </p:txBody>
      </p:sp>
      <p:pic>
        <p:nvPicPr>
          <p:cNvPr id="12290" name="Picture 2" descr="http://www.sedentarybehaviour.org/wp-content/uploads/2011/06/Sedentary-Behaviour-resize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8742" y="3663016"/>
            <a:ext cx="5235823" cy="2785459"/>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p:cNvSpPr>
            <a:spLocks noGrp="1"/>
          </p:cNvSpPr>
          <p:nvPr>
            <p:ph idx="1"/>
          </p:nvPr>
        </p:nvSpPr>
        <p:spPr>
          <a:xfrm>
            <a:off x="414937" y="1778767"/>
            <a:ext cx="8325302" cy="2545582"/>
          </a:xfrm>
        </p:spPr>
        <p:txBody>
          <a:bodyPr>
            <a:normAutofit/>
          </a:bodyPr>
          <a:lstStyle/>
          <a:p>
            <a:pPr marL="0" indent="0" algn="just">
              <a:lnSpc>
                <a:spcPct val="150000"/>
              </a:lnSpc>
              <a:buNone/>
            </a:pPr>
            <a:r>
              <a:rPr lang="el-GR" sz="2400" b="1" dirty="0"/>
              <a:t>Σύνολο συμπεριφορών που αντιστοιχούν σε δραστηριότητες με ενεργειακή δαπάνη </a:t>
            </a:r>
            <a:r>
              <a:rPr lang="en-US" sz="2400" b="1" dirty="0"/>
              <a:t>≤</a:t>
            </a:r>
            <a:r>
              <a:rPr lang="el-GR" sz="2400" b="1" dirty="0"/>
              <a:t> 1.5 ΜΕΤ, ενώ βρισκόμαστε σε καθιστή ή επικλινή θέση</a:t>
            </a:r>
            <a:endParaRPr lang="el-GR" sz="2400" dirty="0"/>
          </a:p>
        </p:txBody>
      </p:sp>
      <p:sp>
        <p:nvSpPr>
          <p:cNvPr id="4" name="Ορθογώνιο 3"/>
          <p:cNvSpPr/>
          <p:nvPr/>
        </p:nvSpPr>
        <p:spPr>
          <a:xfrm>
            <a:off x="818699" y="6448475"/>
            <a:ext cx="8325301" cy="246221"/>
          </a:xfrm>
          <a:prstGeom prst="rect">
            <a:avLst/>
          </a:prstGeom>
        </p:spPr>
        <p:txBody>
          <a:bodyPr wrap="square">
            <a:spAutoFit/>
          </a:bodyPr>
          <a:lstStyle/>
          <a:p>
            <a:r>
              <a:rPr lang="en-US" sz="1000" i="1" kern="0" dirty="0">
                <a:solidFill>
                  <a:schemeClr val="accent1"/>
                </a:solidFill>
              </a:rPr>
              <a:t>Sedentary </a:t>
            </a:r>
            <a:r>
              <a:rPr lang="en-US" sz="1000" i="1" kern="0" dirty="0" err="1">
                <a:solidFill>
                  <a:schemeClr val="accent1"/>
                </a:solidFill>
              </a:rPr>
              <a:t>Behaviour</a:t>
            </a:r>
            <a:r>
              <a:rPr lang="en-US" sz="1000" i="1" kern="0" dirty="0">
                <a:solidFill>
                  <a:schemeClr val="accent1"/>
                </a:solidFill>
              </a:rPr>
              <a:t> Research Network. 2012. Standardized use of the terms “sedentary” and “sedentary </a:t>
            </a:r>
            <a:r>
              <a:rPr lang="en-US" sz="1000" i="1" kern="0" dirty="0" err="1">
                <a:solidFill>
                  <a:schemeClr val="accent1"/>
                </a:solidFill>
              </a:rPr>
              <a:t>behaviours</a:t>
            </a:r>
            <a:r>
              <a:rPr lang="en-US" sz="1000" i="1" kern="0" dirty="0">
                <a:solidFill>
                  <a:schemeClr val="accent1"/>
                </a:solidFill>
              </a:rPr>
              <a:t>”.  </a:t>
            </a:r>
            <a:r>
              <a:rPr lang="en-US" sz="1000" i="1" kern="0" dirty="0" err="1">
                <a:solidFill>
                  <a:schemeClr val="accent1"/>
                </a:solidFill>
              </a:rPr>
              <a:t>Appl</a:t>
            </a:r>
            <a:r>
              <a:rPr lang="en-US" sz="1000" i="1" kern="0" dirty="0">
                <a:solidFill>
                  <a:schemeClr val="accent1"/>
                </a:solidFill>
              </a:rPr>
              <a:t> </a:t>
            </a:r>
            <a:r>
              <a:rPr lang="en-US" sz="1000" i="1" kern="0" dirty="0" err="1">
                <a:solidFill>
                  <a:schemeClr val="accent1"/>
                </a:solidFill>
              </a:rPr>
              <a:t>Physiol</a:t>
            </a:r>
            <a:r>
              <a:rPr lang="en-US" sz="1000" i="1" kern="0" dirty="0">
                <a:solidFill>
                  <a:schemeClr val="accent1"/>
                </a:solidFill>
              </a:rPr>
              <a:t> </a:t>
            </a:r>
            <a:r>
              <a:rPr lang="en-US" sz="1000" i="1" kern="0" dirty="0" err="1">
                <a:solidFill>
                  <a:schemeClr val="accent1"/>
                </a:solidFill>
              </a:rPr>
              <a:t>Nutr</a:t>
            </a:r>
            <a:r>
              <a:rPr lang="en-US" sz="1000" i="1" kern="0" dirty="0">
                <a:solidFill>
                  <a:schemeClr val="accent1"/>
                </a:solidFill>
              </a:rPr>
              <a:t> </a:t>
            </a:r>
            <a:r>
              <a:rPr lang="en-US" sz="1000" i="1" kern="0" dirty="0" err="1">
                <a:solidFill>
                  <a:schemeClr val="accent1"/>
                </a:solidFill>
              </a:rPr>
              <a:t>Metab</a:t>
            </a:r>
            <a:r>
              <a:rPr lang="en-US" sz="1000" i="1" kern="0" dirty="0">
                <a:solidFill>
                  <a:schemeClr val="accent1"/>
                </a:solidFill>
              </a:rPr>
              <a:t>. </a:t>
            </a:r>
            <a:r>
              <a:rPr lang="en-US" sz="1000" i="1" dirty="0"/>
              <a:t>.</a:t>
            </a:r>
            <a:endParaRPr lang="el-GR" sz="1000" i="1" dirty="0"/>
          </a:p>
        </p:txBody>
      </p:sp>
    </p:spTree>
    <p:extLst>
      <p:ext uri="{BB962C8B-B14F-4D97-AF65-F5344CB8AC3E}">
        <p14:creationId xmlns:p14="http://schemas.microsoft.com/office/powerpoint/2010/main" val="1782412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1192" y="763674"/>
            <a:ext cx="7989752" cy="1083329"/>
          </a:xfrm>
        </p:spPr>
        <p:txBody>
          <a:bodyPr>
            <a:normAutofit fontScale="90000"/>
          </a:bodyPr>
          <a:lstStyle/>
          <a:p>
            <a:r>
              <a:rPr lang="en-US" dirty="0" err="1"/>
              <a:t>QUebec</a:t>
            </a:r>
            <a:r>
              <a:rPr lang="en-US" dirty="0"/>
              <a:t> Adipose and Lifestyle </a:t>
            </a:r>
            <a:r>
              <a:rPr lang="en-US" dirty="0" err="1"/>
              <a:t>InvesTigation</a:t>
            </a:r>
            <a:r>
              <a:rPr lang="en-US" dirty="0"/>
              <a:t> in Youth (QUALITY)</a:t>
            </a:r>
            <a:br>
              <a:rPr lang="en-US" dirty="0"/>
            </a:br>
            <a:endParaRPr lang="el-GR" dirty="0"/>
          </a:p>
        </p:txBody>
      </p:sp>
      <p:sp>
        <p:nvSpPr>
          <p:cNvPr id="3" name="Θέση περιεχομένου 2"/>
          <p:cNvSpPr>
            <a:spLocks noGrp="1"/>
          </p:cNvSpPr>
          <p:nvPr>
            <p:ph idx="1"/>
          </p:nvPr>
        </p:nvSpPr>
        <p:spPr>
          <a:xfrm>
            <a:off x="581192" y="2228003"/>
            <a:ext cx="8112432" cy="3630795"/>
          </a:xfrm>
        </p:spPr>
        <p:txBody>
          <a:bodyPr>
            <a:noAutofit/>
          </a:bodyPr>
          <a:lstStyle/>
          <a:p>
            <a:r>
              <a:rPr lang="el-GR" sz="2400" dirty="0"/>
              <a:t>Παιδιά ηλικίας 8-10 ετών </a:t>
            </a:r>
          </a:p>
          <a:p>
            <a:r>
              <a:rPr lang="el-GR" sz="2400" dirty="0" err="1"/>
              <a:t>Επιταχυνσιόμετρο</a:t>
            </a:r>
            <a:r>
              <a:rPr lang="el-GR" sz="2400" dirty="0"/>
              <a:t> για 1 εβδομάδα + ερωτηματολόγιο  για καθιστικές δραστηριότητες</a:t>
            </a:r>
          </a:p>
          <a:p>
            <a:r>
              <a:rPr lang="en-US" sz="2400" dirty="0"/>
              <a:t>46% </a:t>
            </a:r>
            <a:r>
              <a:rPr lang="el-GR" sz="2400" dirty="0"/>
              <a:t>των αγοριών και 15% των κοριτσιών συγκέντρωσαν τα 60 λεπτά σωματικής δραστηριότητας, σύμφωνα με τις συστάσεις </a:t>
            </a:r>
            <a:r>
              <a:rPr lang="el-GR" sz="2400" dirty="0">
                <a:sym typeface="Wingdings"/>
              </a:rPr>
              <a:t>28%  των αγοριών και 5% κοριτσιών </a:t>
            </a:r>
            <a:r>
              <a:rPr lang="en-US" sz="2400" b="1" dirty="0"/>
              <a:t>“active couch-potato” </a:t>
            </a:r>
            <a:r>
              <a:rPr lang="el-GR" sz="2400" dirty="0"/>
              <a:t>(συστάσεις + &gt;2 ώρες  χρόνο οθόνης)</a:t>
            </a:r>
          </a:p>
        </p:txBody>
      </p:sp>
      <p:sp>
        <p:nvSpPr>
          <p:cNvPr id="5" name="TextBox 4"/>
          <p:cNvSpPr txBox="1"/>
          <p:nvPr/>
        </p:nvSpPr>
        <p:spPr>
          <a:xfrm>
            <a:off x="6032340" y="6292461"/>
            <a:ext cx="4667534" cy="307777"/>
          </a:xfrm>
          <a:prstGeom prst="rect">
            <a:avLst/>
          </a:prstGeom>
          <a:noFill/>
        </p:spPr>
        <p:txBody>
          <a:bodyPr wrap="square" rtlCol="0">
            <a:spAutoFit/>
          </a:bodyPr>
          <a:lstStyle/>
          <a:p>
            <a:r>
              <a:rPr lang="en-US" sz="1400" i="1" dirty="0">
                <a:solidFill>
                  <a:schemeClr val="accent3"/>
                </a:solidFill>
              </a:rPr>
              <a:t>Herman et al.,  2014, Preventive Medicine</a:t>
            </a:r>
            <a:endParaRPr lang="el-GR" sz="1400" i="1" dirty="0">
              <a:solidFill>
                <a:schemeClr val="accent3"/>
              </a:solidFill>
            </a:endParaRPr>
          </a:p>
        </p:txBody>
      </p:sp>
    </p:spTree>
    <p:extLst>
      <p:ext uri="{BB962C8B-B14F-4D97-AF65-F5344CB8AC3E}">
        <p14:creationId xmlns:p14="http://schemas.microsoft.com/office/powerpoint/2010/main" val="313381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1192" y="763674"/>
            <a:ext cx="7989752" cy="1083329"/>
          </a:xfrm>
        </p:spPr>
        <p:txBody>
          <a:bodyPr>
            <a:normAutofit fontScale="90000"/>
          </a:bodyPr>
          <a:lstStyle/>
          <a:p>
            <a:r>
              <a:rPr lang="en-US" dirty="0" err="1"/>
              <a:t>QUebec</a:t>
            </a:r>
            <a:r>
              <a:rPr lang="en-US" dirty="0"/>
              <a:t> Adipose and Lifestyle </a:t>
            </a:r>
            <a:r>
              <a:rPr lang="en-US" dirty="0" err="1"/>
              <a:t>InvesTigation</a:t>
            </a:r>
            <a:r>
              <a:rPr lang="en-US" dirty="0"/>
              <a:t> in Youth (QUALITY)</a:t>
            </a:r>
            <a:br>
              <a:rPr lang="en-US" dirty="0"/>
            </a:br>
            <a:endParaRPr lang="el-GR" dirty="0"/>
          </a:p>
        </p:txBody>
      </p:sp>
      <p:graphicFrame>
        <p:nvGraphicFramePr>
          <p:cNvPr id="4" name="Διάγραμμα 3"/>
          <p:cNvGraphicFramePr/>
          <p:nvPr>
            <p:extLst>
              <p:ext uri="{D42A27DB-BD31-4B8C-83A1-F6EECF244321}">
                <p14:modId xmlns:p14="http://schemas.microsoft.com/office/powerpoint/2010/main" val="2695433008"/>
              </p:ext>
            </p:extLst>
          </p:nvPr>
        </p:nvGraphicFramePr>
        <p:xfrm>
          <a:off x="300232" y="1745018"/>
          <a:ext cx="8843768" cy="5112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127874" y="6550223"/>
            <a:ext cx="4667534" cy="307777"/>
          </a:xfrm>
          <a:prstGeom prst="rect">
            <a:avLst/>
          </a:prstGeom>
          <a:noFill/>
        </p:spPr>
        <p:txBody>
          <a:bodyPr wrap="square" rtlCol="0">
            <a:spAutoFit/>
          </a:bodyPr>
          <a:lstStyle/>
          <a:p>
            <a:r>
              <a:rPr lang="en-US" sz="1400" i="1" dirty="0">
                <a:solidFill>
                  <a:schemeClr val="accent3"/>
                </a:solidFill>
              </a:rPr>
              <a:t>Herman et al.,  2014, Preventive Medicine</a:t>
            </a:r>
            <a:endParaRPr lang="el-GR" sz="1400" i="1" dirty="0">
              <a:solidFill>
                <a:schemeClr val="accent3"/>
              </a:solidFill>
            </a:endParaRPr>
          </a:p>
        </p:txBody>
      </p:sp>
    </p:spTree>
    <p:extLst>
      <p:ext uri="{BB962C8B-B14F-4D97-AF65-F5344CB8AC3E}">
        <p14:creationId xmlns:p14="http://schemas.microsoft.com/office/powerpoint/2010/main" val="867278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ΕΙΔΗ ΣΩΜΑΤΙΚΗΣ </a:t>
            </a:r>
            <a:r>
              <a:rPr lang="el-GR" dirty="0" err="1"/>
              <a:t>ΔΡΑΣΤΗΡΙΟΤΗΤΑσ</a:t>
            </a:r>
            <a:endParaRPr lang="el-GR" dirty="0"/>
          </a:p>
        </p:txBody>
      </p:sp>
      <p:sp>
        <p:nvSpPr>
          <p:cNvPr id="3" name="Θέση περιεχομένου 2"/>
          <p:cNvSpPr>
            <a:spLocks noGrp="1"/>
          </p:cNvSpPr>
          <p:nvPr>
            <p:ph idx="1"/>
          </p:nvPr>
        </p:nvSpPr>
        <p:spPr/>
        <p:txBody>
          <a:bodyPr>
            <a:normAutofit lnSpcReduction="10000"/>
          </a:bodyPr>
          <a:lstStyle/>
          <a:p>
            <a:pPr algn="just"/>
            <a:r>
              <a:rPr lang="el-GR" sz="2400" b="1" dirty="0"/>
              <a:t>Οργανωμένη μορφή (άσκηση): </a:t>
            </a:r>
            <a:r>
              <a:rPr lang="el-GR" sz="2400" dirty="0"/>
              <a:t>περιλαμβάνει σχεδιασμένα προγράμματα άσκησης με στόχο τη βελτίωση της φυσικής κατάστασης και κατ’ επέκταση της υγείας. </a:t>
            </a:r>
          </a:p>
          <a:p>
            <a:pPr algn="just"/>
            <a:endParaRPr lang="el-GR" sz="2400" dirty="0"/>
          </a:p>
          <a:p>
            <a:pPr algn="just"/>
            <a:r>
              <a:rPr lang="el-GR" sz="2400" b="1" dirty="0"/>
              <a:t>Μη οργανωμένη μορφή:</a:t>
            </a:r>
            <a:r>
              <a:rPr lang="el-GR" sz="2400" dirty="0"/>
              <a:t> περιλαμβάνει συνηθισμένες καθημερινές δραστηριότητες, όπως το περπάτημα, το ανέβασμα σκάλας, οι δουλειές κήπου-αυλής, το ελεύθερο παιχνίδι (μήλα, αγαλματάκια, κρυφτό, κυνηγητό) κ.α. </a:t>
            </a:r>
          </a:p>
        </p:txBody>
      </p:sp>
    </p:spTree>
    <p:extLst>
      <p:ext uri="{BB962C8B-B14F-4D97-AF65-F5344CB8AC3E}">
        <p14:creationId xmlns:p14="http://schemas.microsoft.com/office/powerpoint/2010/main" val="4063349193"/>
      </p:ext>
    </p:extLst>
  </p:cSld>
  <p:clrMapOvr>
    <a:masterClrMapping/>
  </p:clrMapOvr>
</p:sld>
</file>

<file path=ppt/theme/theme1.xml><?xml version="1.0" encoding="utf-8"?>
<a:theme xmlns:a="http://schemas.openxmlformats.org/drawingml/2006/main" name="Μέρισμα">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Μέρισμα">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Μέρισμ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1425</Words>
  <Application>Microsoft Office PowerPoint</Application>
  <PresentationFormat>On-screen Show (4:3)</PresentationFormat>
  <Paragraphs>165</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Corbel</vt:lpstr>
      <vt:lpstr>Gill Sans MT</vt:lpstr>
      <vt:lpstr>Wingdings</vt:lpstr>
      <vt:lpstr>Wingdings 2</vt:lpstr>
      <vt:lpstr>Μέρισμα</vt:lpstr>
      <vt:lpstr>Η σημασια της ασκησησ στην παιδικη ηλικα</vt:lpstr>
      <vt:lpstr>ΣΤΟΧΟΙ Τησ ΠΑΡΟΥΣΙΑΣΗΣ </vt:lpstr>
      <vt:lpstr>ΣΩΜΑΤΙΚΗ ΔΡΑΣΤΗΡΙΟΤΗΤΑ vs ΚΑΘΙΣΤΙΚΗ ΔΡΑΣΤΗΡΙΟΤΗΤΑ</vt:lpstr>
      <vt:lpstr>PowerPoint Presentation</vt:lpstr>
      <vt:lpstr>σωματικη Δραστηριοτητα</vt:lpstr>
      <vt:lpstr>ΚΑΘΙΣΤΙΚΗ ΔΡΑΣΤΗΡΙΟΤΗΤΑ </vt:lpstr>
      <vt:lpstr>QUebec Adipose and Lifestyle InvesTigation in Youth (QUALITY) </vt:lpstr>
      <vt:lpstr>QUebec Adipose and Lifestyle InvesTigation in Youth (QUALITY) </vt:lpstr>
      <vt:lpstr>ΕΙΔΗ ΣΩΜΑΤΙΚΗΣ ΔΡΑΣΤΗΡΙΟΤΗΤΑσ</vt:lpstr>
      <vt:lpstr>Οφελη τησ σωματικησ δραστηριοτητασ</vt:lpstr>
      <vt:lpstr>Οφελη τησ σωματικησ δραστηριοτητασ</vt:lpstr>
      <vt:lpstr>Οφελη τησ σωματικησ δραστηριοτητασ</vt:lpstr>
      <vt:lpstr>Οφελη τησ σωματικησ δραστηριοτητασ</vt:lpstr>
      <vt:lpstr>Σωματικη αδρανεια –Επιπτωσεισ</vt:lpstr>
      <vt:lpstr>Χρονοσ οθονησ &amp; Παιδικη ηλικια</vt:lpstr>
      <vt:lpstr>Συστασεισ για σωματικη δραστηριοτητα</vt:lpstr>
      <vt:lpstr>Τι σημαινει αυτο στην πραξη; </vt:lpstr>
      <vt:lpstr>Παραδειγματα σωματικων δραστηριοτητων για παιδια &amp; εφηβουσ</vt:lpstr>
      <vt:lpstr>Συστασεισ για καθιστικη δραστηριοτητα</vt:lpstr>
      <vt:lpstr>Λογοι μειωσησ τησ σωματικησ δραστηριοτητασ σε παιδια και εφηβουσ</vt:lpstr>
      <vt:lpstr>«Εμποδια» για σΔ– Σχολειο </vt:lpstr>
      <vt:lpstr>«Εμποδια» για σΔ– Ασφαλεια </vt:lpstr>
      <vt:lpstr>σωματικη δραστηριοτητα – Στρατηγικεσ</vt:lpstr>
      <vt:lpstr>Επιπεδα παρεμβασησ για αυξηση τησ σωματικησ δραστηριοτητασ</vt:lpstr>
      <vt:lpstr>Σχολειο (1)</vt:lpstr>
      <vt:lpstr>Σχολειο (2) </vt:lpstr>
      <vt:lpstr>Ειδικοτερα το Centers of Diseases Control &amp; Prevention προτεινει για τα σχολεια :</vt:lpstr>
      <vt:lpstr>Πηγεσ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σημασια της ασκησησ στην παιδικη ηλικα</dc:title>
  <dc:creator>Glykeria Psarra</dc:creator>
  <cp:lastModifiedBy>User</cp:lastModifiedBy>
  <cp:revision>5</cp:revision>
  <dcterms:created xsi:type="dcterms:W3CDTF">2019-07-09T18:33:01Z</dcterms:created>
  <dcterms:modified xsi:type="dcterms:W3CDTF">2019-07-23T10:01:12Z</dcterms:modified>
</cp:coreProperties>
</file>