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12"/>
  </p:notesMasterIdLst>
  <p:sldIdLst>
    <p:sldId id="256" r:id="rId2"/>
    <p:sldId id="377" r:id="rId3"/>
    <p:sldId id="400" r:id="rId4"/>
    <p:sldId id="402" r:id="rId5"/>
    <p:sldId id="410" r:id="rId6"/>
    <p:sldId id="404" r:id="rId7"/>
    <p:sldId id="411" r:id="rId8"/>
    <p:sldId id="408" r:id="rId9"/>
    <p:sldId id="409" r:id="rId10"/>
    <p:sldId id="41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80030"/>
  </p:normalViewPr>
  <p:slideViewPr>
    <p:cSldViewPr snapToGrid="0" snapToObjects="1">
      <p:cViewPr varScale="1">
        <p:scale>
          <a:sx n="85" d="100"/>
          <a:sy n="85" d="100"/>
        </p:scale>
        <p:origin x="126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676959-F957-40C6-81C3-30BCF82203BB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C191ED8-D3F0-48CE-B386-9891D00D387C}">
      <dgm:prSet/>
      <dgm:spPr/>
      <dgm:t>
        <a:bodyPr/>
        <a:lstStyle/>
        <a:p>
          <a:r>
            <a:rPr lang="el-GR"/>
            <a:t>Το βασικότερο μέσο επικοινωνίας μεταξύ της βιομηχανίας τροφίμων και του καταναλωτή</a:t>
          </a:r>
          <a:endParaRPr lang="en-US"/>
        </a:p>
      </dgm:t>
    </dgm:pt>
    <dgm:pt modelId="{746C4F5A-3972-4167-9A49-E9E4BF75B782}" type="parTrans" cxnId="{414C3405-E7C8-4577-BDBE-22C7D9B6BF91}">
      <dgm:prSet/>
      <dgm:spPr/>
      <dgm:t>
        <a:bodyPr/>
        <a:lstStyle/>
        <a:p>
          <a:endParaRPr lang="en-US"/>
        </a:p>
      </dgm:t>
    </dgm:pt>
    <dgm:pt modelId="{0B80D32C-049B-43C8-A531-9884F8F0CC4C}" type="sibTrans" cxnId="{414C3405-E7C8-4577-BDBE-22C7D9B6BF91}">
      <dgm:prSet phldrT="01"/>
      <dgm:spPr/>
      <dgm:t>
        <a:bodyPr/>
        <a:lstStyle/>
        <a:p>
          <a:r>
            <a:rPr lang="en-US"/>
            <a:t>01</a:t>
          </a:r>
        </a:p>
      </dgm:t>
    </dgm:pt>
    <dgm:pt modelId="{5446C3B9-8184-4073-9288-D66B852E32F6}">
      <dgm:prSet/>
      <dgm:spPr/>
      <dgm:t>
        <a:bodyPr/>
        <a:lstStyle/>
        <a:p>
          <a:r>
            <a:rPr lang="el-GR"/>
            <a:t>Δίνει πληροφορίες για τα ιδιαίτερα χαρακτηριστικά των τροφίμων και ποτών που καταναλώνει</a:t>
          </a:r>
          <a:endParaRPr lang="en-US"/>
        </a:p>
      </dgm:t>
    </dgm:pt>
    <dgm:pt modelId="{5412F9FA-3E1B-4184-9524-562B4C68551A}" type="parTrans" cxnId="{4F297AC7-C676-45FC-9F05-A5159C266A03}">
      <dgm:prSet/>
      <dgm:spPr/>
      <dgm:t>
        <a:bodyPr/>
        <a:lstStyle/>
        <a:p>
          <a:endParaRPr lang="en-US"/>
        </a:p>
      </dgm:t>
    </dgm:pt>
    <dgm:pt modelId="{0CBEAD5C-F6DF-4448-A4F5-703A1FB04008}" type="sibTrans" cxnId="{4F297AC7-C676-45FC-9F05-A5159C266A03}">
      <dgm:prSet phldrT="02"/>
      <dgm:spPr/>
      <dgm:t>
        <a:bodyPr/>
        <a:lstStyle/>
        <a:p>
          <a:r>
            <a:rPr lang="en-US"/>
            <a:t>02</a:t>
          </a:r>
        </a:p>
      </dgm:t>
    </dgm:pt>
    <dgm:pt modelId="{2400A1E2-8658-487C-9CAB-23DE6FE6B7BF}">
      <dgm:prSet/>
      <dgm:spPr/>
      <dgm:t>
        <a:bodyPr/>
        <a:lstStyle/>
        <a:p>
          <a:r>
            <a:rPr lang="el-GR"/>
            <a:t>Σημαντική για την ασφάλεια του καταναλωτή </a:t>
          </a:r>
          <a:endParaRPr lang="en-US"/>
        </a:p>
      </dgm:t>
    </dgm:pt>
    <dgm:pt modelId="{C497CD39-E48F-43A6-A370-0F922E7E51C2}" type="parTrans" cxnId="{C6F3F3C8-A958-491D-90F2-DEF0F9C4438D}">
      <dgm:prSet/>
      <dgm:spPr/>
      <dgm:t>
        <a:bodyPr/>
        <a:lstStyle/>
        <a:p>
          <a:endParaRPr lang="en-US"/>
        </a:p>
      </dgm:t>
    </dgm:pt>
    <dgm:pt modelId="{8A044177-6DD3-4983-8896-AE2A052534B1}" type="sibTrans" cxnId="{C6F3F3C8-A958-491D-90F2-DEF0F9C4438D}">
      <dgm:prSet phldrT="03"/>
      <dgm:spPr/>
      <dgm:t>
        <a:bodyPr/>
        <a:lstStyle/>
        <a:p>
          <a:r>
            <a:rPr lang="en-US"/>
            <a:t>03</a:t>
          </a:r>
        </a:p>
      </dgm:t>
    </dgm:pt>
    <dgm:pt modelId="{2F536998-56FC-1A4B-AC55-170392D95000}" type="pres">
      <dgm:prSet presAssocID="{83676959-F957-40C6-81C3-30BCF82203BB}" presName="Name0" presStyleCnt="0">
        <dgm:presLayoutVars>
          <dgm:animLvl val="lvl"/>
          <dgm:resizeHandles val="exact"/>
        </dgm:presLayoutVars>
      </dgm:prSet>
      <dgm:spPr/>
    </dgm:pt>
    <dgm:pt modelId="{51F388D2-B87D-B244-940F-04F704DCB4DF}" type="pres">
      <dgm:prSet presAssocID="{5C191ED8-D3F0-48CE-B386-9891D00D387C}" presName="compositeNode" presStyleCnt="0">
        <dgm:presLayoutVars>
          <dgm:bulletEnabled val="1"/>
        </dgm:presLayoutVars>
      </dgm:prSet>
      <dgm:spPr/>
    </dgm:pt>
    <dgm:pt modelId="{BAFA1F8D-E221-B047-9913-8A6288152EBD}" type="pres">
      <dgm:prSet presAssocID="{5C191ED8-D3F0-48CE-B386-9891D00D387C}" presName="bgRect" presStyleLbl="alignNode1" presStyleIdx="0" presStyleCnt="3"/>
      <dgm:spPr/>
    </dgm:pt>
    <dgm:pt modelId="{7AA3C8A2-7A57-8D45-8DB6-0415C3EAE7FF}" type="pres">
      <dgm:prSet presAssocID="{0B80D32C-049B-43C8-A531-9884F8F0CC4C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8DA39D18-2459-B048-803B-08B66BCA61CE}" type="pres">
      <dgm:prSet presAssocID="{5C191ED8-D3F0-48CE-B386-9891D00D387C}" presName="nodeRect" presStyleLbl="alignNode1" presStyleIdx="0" presStyleCnt="3">
        <dgm:presLayoutVars>
          <dgm:bulletEnabled val="1"/>
        </dgm:presLayoutVars>
      </dgm:prSet>
      <dgm:spPr/>
    </dgm:pt>
    <dgm:pt modelId="{6B0D4F63-011D-274F-8291-68911E510051}" type="pres">
      <dgm:prSet presAssocID="{0B80D32C-049B-43C8-A531-9884F8F0CC4C}" presName="sibTrans" presStyleCnt="0"/>
      <dgm:spPr/>
    </dgm:pt>
    <dgm:pt modelId="{EA00EAE8-10D7-F542-AB0C-3C11A9B1EA42}" type="pres">
      <dgm:prSet presAssocID="{5446C3B9-8184-4073-9288-D66B852E32F6}" presName="compositeNode" presStyleCnt="0">
        <dgm:presLayoutVars>
          <dgm:bulletEnabled val="1"/>
        </dgm:presLayoutVars>
      </dgm:prSet>
      <dgm:spPr/>
    </dgm:pt>
    <dgm:pt modelId="{055ED8E1-2ECD-6948-95B9-C9535725E9F9}" type="pres">
      <dgm:prSet presAssocID="{5446C3B9-8184-4073-9288-D66B852E32F6}" presName="bgRect" presStyleLbl="alignNode1" presStyleIdx="1" presStyleCnt="3"/>
      <dgm:spPr/>
    </dgm:pt>
    <dgm:pt modelId="{1F9B9013-B90D-0343-8AD6-CDF0987F73DF}" type="pres">
      <dgm:prSet presAssocID="{0CBEAD5C-F6DF-4448-A4F5-703A1FB04008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3506F36B-EFC4-C54C-BFD1-3F1646E0FF2C}" type="pres">
      <dgm:prSet presAssocID="{5446C3B9-8184-4073-9288-D66B852E32F6}" presName="nodeRect" presStyleLbl="alignNode1" presStyleIdx="1" presStyleCnt="3">
        <dgm:presLayoutVars>
          <dgm:bulletEnabled val="1"/>
        </dgm:presLayoutVars>
      </dgm:prSet>
      <dgm:spPr/>
    </dgm:pt>
    <dgm:pt modelId="{F0628FFC-9682-4C49-9836-27155067C03F}" type="pres">
      <dgm:prSet presAssocID="{0CBEAD5C-F6DF-4448-A4F5-703A1FB04008}" presName="sibTrans" presStyleCnt="0"/>
      <dgm:spPr/>
    </dgm:pt>
    <dgm:pt modelId="{D284E398-CC30-F74D-81A6-251B4B84F090}" type="pres">
      <dgm:prSet presAssocID="{2400A1E2-8658-487C-9CAB-23DE6FE6B7BF}" presName="compositeNode" presStyleCnt="0">
        <dgm:presLayoutVars>
          <dgm:bulletEnabled val="1"/>
        </dgm:presLayoutVars>
      </dgm:prSet>
      <dgm:spPr/>
    </dgm:pt>
    <dgm:pt modelId="{E1CBCE31-A6DA-C94A-870D-85F5F996075D}" type="pres">
      <dgm:prSet presAssocID="{2400A1E2-8658-487C-9CAB-23DE6FE6B7BF}" presName="bgRect" presStyleLbl="alignNode1" presStyleIdx="2" presStyleCnt="3"/>
      <dgm:spPr/>
    </dgm:pt>
    <dgm:pt modelId="{F5257616-0558-5E44-A5AF-D3CD69A6CD2E}" type="pres">
      <dgm:prSet presAssocID="{8A044177-6DD3-4983-8896-AE2A052534B1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86A6A837-CDC3-584D-BCEF-73A8B4FFFD62}" type="pres">
      <dgm:prSet presAssocID="{2400A1E2-8658-487C-9CAB-23DE6FE6B7BF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414C3405-E7C8-4577-BDBE-22C7D9B6BF91}" srcId="{83676959-F957-40C6-81C3-30BCF82203BB}" destId="{5C191ED8-D3F0-48CE-B386-9891D00D387C}" srcOrd="0" destOrd="0" parTransId="{746C4F5A-3972-4167-9A49-E9E4BF75B782}" sibTransId="{0B80D32C-049B-43C8-A531-9884F8F0CC4C}"/>
    <dgm:cxn modelId="{8A04E743-D98B-8744-BFCB-F400B729BD3C}" type="presOf" srcId="{0CBEAD5C-F6DF-4448-A4F5-703A1FB04008}" destId="{1F9B9013-B90D-0343-8AD6-CDF0987F73DF}" srcOrd="0" destOrd="0" presId="urn:microsoft.com/office/officeart/2016/7/layout/LinearBlockProcessNumbered"/>
    <dgm:cxn modelId="{D69BEE45-8B86-B04E-80B1-FA0172A58FC4}" type="presOf" srcId="{5C191ED8-D3F0-48CE-B386-9891D00D387C}" destId="{8DA39D18-2459-B048-803B-08B66BCA61CE}" srcOrd="1" destOrd="0" presId="urn:microsoft.com/office/officeart/2016/7/layout/LinearBlockProcessNumbered"/>
    <dgm:cxn modelId="{8F3C224A-1809-9442-8E00-27CFFCF7B96D}" type="presOf" srcId="{5C191ED8-D3F0-48CE-B386-9891D00D387C}" destId="{BAFA1F8D-E221-B047-9913-8A6288152EBD}" srcOrd="0" destOrd="0" presId="urn:microsoft.com/office/officeart/2016/7/layout/LinearBlockProcessNumbered"/>
    <dgm:cxn modelId="{83F6FE58-5377-0445-AA14-D9E08051D4CA}" type="presOf" srcId="{8A044177-6DD3-4983-8896-AE2A052534B1}" destId="{F5257616-0558-5E44-A5AF-D3CD69A6CD2E}" srcOrd="0" destOrd="0" presId="urn:microsoft.com/office/officeart/2016/7/layout/LinearBlockProcessNumbered"/>
    <dgm:cxn modelId="{8033B259-3C54-ED4E-B5C2-F4783EF1A881}" type="presOf" srcId="{2400A1E2-8658-487C-9CAB-23DE6FE6B7BF}" destId="{E1CBCE31-A6DA-C94A-870D-85F5F996075D}" srcOrd="0" destOrd="0" presId="urn:microsoft.com/office/officeart/2016/7/layout/LinearBlockProcessNumbered"/>
    <dgm:cxn modelId="{DC0C6FB9-7D35-2D4B-93A5-D8FB4971A764}" type="presOf" srcId="{2400A1E2-8658-487C-9CAB-23DE6FE6B7BF}" destId="{86A6A837-CDC3-584D-BCEF-73A8B4FFFD62}" srcOrd="1" destOrd="0" presId="urn:microsoft.com/office/officeart/2016/7/layout/LinearBlockProcessNumbered"/>
    <dgm:cxn modelId="{775878BA-B9A6-5548-BCE4-1A4789FB321C}" type="presOf" srcId="{83676959-F957-40C6-81C3-30BCF82203BB}" destId="{2F536998-56FC-1A4B-AC55-170392D95000}" srcOrd="0" destOrd="0" presId="urn:microsoft.com/office/officeart/2016/7/layout/LinearBlockProcessNumbered"/>
    <dgm:cxn modelId="{343521C1-07B0-8240-8268-6062C327DF40}" type="presOf" srcId="{5446C3B9-8184-4073-9288-D66B852E32F6}" destId="{055ED8E1-2ECD-6948-95B9-C9535725E9F9}" srcOrd="0" destOrd="0" presId="urn:microsoft.com/office/officeart/2016/7/layout/LinearBlockProcessNumbered"/>
    <dgm:cxn modelId="{4F297AC7-C676-45FC-9F05-A5159C266A03}" srcId="{83676959-F957-40C6-81C3-30BCF82203BB}" destId="{5446C3B9-8184-4073-9288-D66B852E32F6}" srcOrd="1" destOrd="0" parTransId="{5412F9FA-3E1B-4184-9524-562B4C68551A}" sibTransId="{0CBEAD5C-F6DF-4448-A4F5-703A1FB04008}"/>
    <dgm:cxn modelId="{C6F3F3C8-A958-491D-90F2-DEF0F9C4438D}" srcId="{83676959-F957-40C6-81C3-30BCF82203BB}" destId="{2400A1E2-8658-487C-9CAB-23DE6FE6B7BF}" srcOrd="2" destOrd="0" parTransId="{C497CD39-E48F-43A6-A370-0F922E7E51C2}" sibTransId="{8A044177-6DD3-4983-8896-AE2A052534B1}"/>
    <dgm:cxn modelId="{BDDEE6CD-B5A1-724D-A9C6-BDCA53D34BFC}" type="presOf" srcId="{0B80D32C-049B-43C8-A531-9884F8F0CC4C}" destId="{7AA3C8A2-7A57-8D45-8DB6-0415C3EAE7FF}" srcOrd="0" destOrd="0" presId="urn:microsoft.com/office/officeart/2016/7/layout/LinearBlockProcessNumbered"/>
    <dgm:cxn modelId="{7CA40ED3-59BF-CE4A-AB00-650EC32D0196}" type="presOf" srcId="{5446C3B9-8184-4073-9288-D66B852E32F6}" destId="{3506F36B-EFC4-C54C-BFD1-3F1646E0FF2C}" srcOrd="1" destOrd="0" presId="urn:microsoft.com/office/officeart/2016/7/layout/LinearBlockProcessNumbered"/>
    <dgm:cxn modelId="{16573938-8470-4E45-88CC-D536B1C5C2AA}" type="presParOf" srcId="{2F536998-56FC-1A4B-AC55-170392D95000}" destId="{51F388D2-B87D-B244-940F-04F704DCB4DF}" srcOrd="0" destOrd="0" presId="urn:microsoft.com/office/officeart/2016/7/layout/LinearBlockProcessNumbered"/>
    <dgm:cxn modelId="{2E8A06D6-5BBF-C542-8F4B-B06884C8E0AC}" type="presParOf" srcId="{51F388D2-B87D-B244-940F-04F704DCB4DF}" destId="{BAFA1F8D-E221-B047-9913-8A6288152EBD}" srcOrd="0" destOrd="0" presId="urn:microsoft.com/office/officeart/2016/7/layout/LinearBlockProcessNumbered"/>
    <dgm:cxn modelId="{BA71EB44-655F-964E-8B07-F7CAF3EB3B58}" type="presParOf" srcId="{51F388D2-B87D-B244-940F-04F704DCB4DF}" destId="{7AA3C8A2-7A57-8D45-8DB6-0415C3EAE7FF}" srcOrd="1" destOrd="0" presId="urn:microsoft.com/office/officeart/2016/7/layout/LinearBlockProcessNumbered"/>
    <dgm:cxn modelId="{0A1B0C31-0561-5A49-96D7-200639D29A5B}" type="presParOf" srcId="{51F388D2-B87D-B244-940F-04F704DCB4DF}" destId="{8DA39D18-2459-B048-803B-08B66BCA61CE}" srcOrd="2" destOrd="0" presId="urn:microsoft.com/office/officeart/2016/7/layout/LinearBlockProcessNumbered"/>
    <dgm:cxn modelId="{255BCBA5-650A-7D45-BF0D-FBA8B64D13D7}" type="presParOf" srcId="{2F536998-56FC-1A4B-AC55-170392D95000}" destId="{6B0D4F63-011D-274F-8291-68911E510051}" srcOrd="1" destOrd="0" presId="urn:microsoft.com/office/officeart/2016/7/layout/LinearBlockProcessNumbered"/>
    <dgm:cxn modelId="{3091C04D-4E73-7C4E-9DAB-E7D717606BE4}" type="presParOf" srcId="{2F536998-56FC-1A4B-AC55-170392D95000}" destId="{EA00EAE8-10D7-F542-AB0C-3C11A9B1EA42}" srcOrd="2" destOrd="0" presId="urn:microsoft.com/office/officeart/2016/7/layout/LinearBlockProcessNumbered"/>
    <dgm:cxn modelId="{57066727-84D1-6E4B-AD06-9630FC43EA1B}" type="presParOf" srcId="{EA00EAE8-10D7-F542-AB0C-3C11A9B1EA42}" destId="{055ED8E1-2ECD-6948-95B9-C9535725E9F9}" srcOrd="0" destOrd="0" presId="urn:microsoft.com/office/officeart/2016/7/layout/LinearBlockProcessNumbered"/>
    <dgm:cxn modelId="{A6ABD3B5-6A8F-AE40-94A9-A2E87140ADAB}" type="presParOf" srcId="{EA00EAE8-10D7-F542-AB0C-3C11A9B1EA42}" destId="{1F9B9013-B90D-0343-8AD6-CDF0987F73DF}" srcOrd="1" destOrd="0" presId="urn:microsoft.com/office/officeart/2016/7/layout/LinearBlockProcessNumbered"/>
    <dgm:cxn modelId="{B9A97F9B-6C42-A241-A653-F0C6A0AB6F68}" type="presParOf" srcId="{EA00EAE8-10D7-F542-AB0C-3C11A9B1EA42}" destId="{3506F36B-EFC4-C54C-BFD1-3F1646E0FF2C}" srcOrd="2" destOrd="0" presId="urn:microsoft.com/office/officeart/2016/7/layout/LinearBlockProcessNumbered"/>
    <dgm:cxn modelId="{A972ED0B-6585-BE41-B640-12FDEC711FC5}" type="presParOf" srcId="{2F536998-56FC-1A4B-AC55-170392D95000}" destId="{F0628FFC-9682-4C49-9836-27155067C03F}" srcOrd="3" destOrd="0" presId="urn:microsoft.com/office/officeart/2016/7/layout/LinearBlockProcessNumbered"/>
    <dgm:cxn modelId="{DCA7FDFB-53A1-9943-A1ED-AF5073525E01}" type="presParOf" srcId="{2F536998-56FC-1A4B-AC55-170392D95000}" destId="{D284E398-CC30-F74D-81A6-251B4B84F090}" srcOrd="4" destOrd="0" presId="urn:microsoft.com/office/officeart/2016/7/layout/LinearBlockProcessNumbered"/>
    <dgm:cxn modelId="{AC73E462-8D50-D54F-8184-2A513EFDBED2}" type="presParOf" srcId="{D284E398-CC30-F74D-81A6-251B4B84F090}" destId="{E1CBCE31-A6DA-C94A-870D-85F5F996075D}" srcOrd="0" destOrd="0" presId="urn:microsoft.com/office/officeart/2016/7/layout/LinearBlockProcessNumbered"/>
    <dgm:cxn modelId="{79DA4E0B-AFD9-0040-AB71-1C47C1DAF9B0}" type="presParOf" srcId="{D284E398-CC30-F74D-81A6-251B4B84F090}" destId="{F5257616-0558-5E44-A5AF-D3CD69A6CD2E}" srcOrd="1" destOrd="0" presId="urn:microsoft.com/office/officeart/2016/7/layout/LinearBlockProcessNumbered"/>
    <dgm:cxn modelId="{FA1B5013-08DA-3B42-99EE-0EC6BD36FC17}" type="presParOf" srcId="{D284E398-CC30-F74D-81A6-251B4B84F090}" destId="{86A6A837-CDC3-584D-BCEF-73A8B4FFFD62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6A5393-3BB5-4477-8595-29F3D7BBB10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1FFB7AD-3927-4953-BB85-4FAF3CC5D4D9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el-GR"/>
            <a:t>Πληροφορίες που εμφανίζονται στις ετικέτες των τροφίμων και αφορούν:</a:t>
          </a:r>
          <a:endParaRPr lang="en-US"/>
        </a:p>
      </dgm:t>
    </dgm:pt>
    <dgm:pt modelId="{5469D675-C329-4938-8276-66B8F29E21B5}" type="parTrans" cxnId="{A7913AE6-EE36-4ACB-BF06-D572643BB5EB}">
      <dgm:prSet/>
      <dgm:spPr/>
      <dgm:t>
        <a:bodyPr/>
        <a:lstStyle/>
        <a:p>
          <a:endParaRPr lang="en-US"/>
        </a:p>
      </dgm:t>
    </dgm:pt>
    <dgm:pt modelId="{619781EE-5697-4A5A-BC34-ADD7E75876FB}" type="sibTrans" cxnId="{A7913AE6-EE36-4ACB-BF06-D572643BB5EB}">
      <dgm:prSet/>
      <dgm:spPr/>
      <dgm:t>
        <a:bodyPr/>
        <a:lstStyle/>
        <a:p>
          <a:endParaRPr lang="en-US"/>
        </a:p>
      </dgm:t>
    </dgm:pt>
    <dgm:pt modelId="{9959C467-CE47-474D-9590-D63B8F459963}">
      <dgm:prSet/>
      <dgm:spPr/>
      <dgm:t>
        <a:bodyPr/>
        <a:lstStyle/>
        <a:p>
          <a:r>
            <a:rPr lang="el-GR"/>
            <a:t>• την ενέργεια </a:t>
          </a:r>
          <a:endParaRPr lang="en-US"/>
        </a:p>
      </dgm:t>
    </dgm:pt>
    <dgm:pt modelId="{3C34C656-F4DA-4B4A-9BE1-8B3F94BE8F56}" type="parTrans" cxnId="{005C70A0-0A5B-411B-98CD-BF4458EFD53F}">
      <dgm:prSet/>
      <dgm:spPr/>
      <dgm:t>
        <a:bodyPr/>
        <a:lstStyle/>
        <a:p>
          <a:endParaRPr lang="en-US"/>
        </a:p>
      </dgm:t>
    </dgm:pt>
    <dgm:pt modelId="{37A8E741-F468-49B9-BA80-7641B8006E4A}" type="sibTrans" cxnId="{005C70A0-0A5B-411B-98CD-BF4458EFD53F}">
      <dgm:prSet/>
      <dgm:spPr/>
      <dgm:t>
        <a:bodyPr/>
        <a:lstStyle/>
        <a:p>
          <a:endParaRPr lang="en-US"/>
        </a:p>
      </dgm:t>
    </dgm:pt>
    <dgm:pt modelId="{2D8816A7-04F6-47CF-B652-84FF45805258}">
      <dgm:prSet/>
      <dgm:spPr/>
      <dgm:t>
        <a:bodyPr/>
        <a:lstStyle/>
        <a:p>
          <a:r>
            <a:rPr lang="el-GR"/>
            <a:t>• τα θρεπτικά συστατικά, συγκεκριμένα : </a:t>
          </a:r>
          <a:endParaRPr lang="en-US"/>
        </a:p>
      </dgm:t>
    </dgm:pt>
    <dgm:pt modelId="{9F00421E-6B86-4ED8-B371-C8542734644D}" type="parTrans" cxnId="{63D73454-4530-4ABB-BACA-4174DF91F95B}">
      <dgm:prSet/>
      <dgm:spPr/>
      <dgm:t>
        <a:bodyPr/>
        <a:lstStyle/>
        <a:p>
          <a:endParaRPr lang="en-US"/>
        </a:p>
      </dgm:t>
    </dgm:pt>
    <dgm:pt modelId="{529D31FD-DB72-4C45-8FC5-E148A71F840F}" type="sibTrans" cxnId="{63D73454-4530-4ABB-BACA-4174DF91F95B}">
      <dgm:prSet/>
      <dgm:spPr/>
      <dgm:t>
        <a:bodyPr/>
        <a:lstStyle/>
        <a:p>
          <a:endParaRPr lang="en-US"/>
        </a:p>
      </dgm:t>
    </dgm:pt>
    <dgm:pt modelId="{3E90A10C-8DFF-4F71-BF8F-511CBDE92F48}">
      <dgm:prSet/>
      <dgm:spPr/>
      <dgm:t>
        <a:bodyPr/>
        <a:lstStyle/>
        <a:p>
          <a:r>
            <a:rPr lang="el-GR"/>
            <a:t>Λιπαρά</a:t>
          </a:r>
          <a:endParaRPr lang="en-US"/>
        </a:p>
      </dgm:t>
    </dgm:pt>
    <dgm:pt modelId="{D56ADA78-282A-4F54-83FF-B6D05CB14E7A}" type="parTrans" cxnId="{729FEEE5-CF24-4D22-8997-00517706F94E}">
      <dgm:prSet/>
      <dgm:spPr/>
      <dgm:t>
        <a:bodyPr/>
        <a:lstStyle/>
        <a:p>
          <a:endParaRPr lang="en-US"/>
        </a:p>
      </dgm:t>
    </dgm:pt>
    <dgm:pt modelId="{865C5039-82C4-4883-A9DE-DBCE9D3A3DDF}" type="sibTrans" cxnId="{729FEEE5-CF24-4D22-8997-00517706F94E}">
      <dgm:prSet/>
      <dgm:spPr/>
      <dgm:t>
        <a:bodyPr/>
        <a:lstStyle/>
        <a:p>
          <a:endParaRPr lang="en-US"/>
        </a:p>
      </dgm:t>
    </dgm:pt>
    <dgm:pt modelId="{878A90F4-E9E5-4DC0-A08E-A2C8CC0459CE}">
      <dgm:prSet/>
      <dgm:spPr/>
      <dgm:t>
        <a:bodyPr/>
        <a:lstStyle/>
        <a:p>
          <a:r>
            <a:rPr lang="el-GR"/>
            <a:t>Πρωτεΐνες</a:t>
          </a:r>
          <a:endParaRPr lang="en-US"/>
        </a:p>
      </dgm:t>
    </dgm:pt>
    <dgm:pt modelId="{B5CD0502-97BA-41F2-A48F-A52F8485F1EA}" type="parTrans" cxnId="{3107E763-F514-443C-A5F6-703B68665337}">
      <dgm:prSet/>
      <dgm:spPr/>
      <dgm:t>
        <a:bodyPr/>
        <a:lstStyle/>
        <a:p>
          <a:endParaRPr lang="en-US"/>
        </a:p>
      </dgm:t>
    </dgm:pt>
    <dgm:pt modelId="{DCBF5F03-4515-4BF5-BD0C-7576265B289C}" type="sibTrans" cxnId="{3107E763-F514-443C-A5F6-703B68665337}">
      <dgm:prSet/>
      <dgm:spPr/>
      <dgm:t>
        <a:bodyPr/>
        <a:lstStyle/>
        <a:p>
          <a:endParaRPr lang="en-US"/>
        </a:p>
      </dgm:t>
    </dgm:pt>
    <dgm:pt modelId="{1E08E4EE-7D36-4479-BB39-8026A6F685E4}">
      <dgm:prSet/>
      <dgm:spPr/>
      <dgm:t>
        <a:bodyPr/>
        <a:lstStyle/>
        <a:p>
          <a:r>
            <a:rPr lang="el-GR" dirty="0"/>
            <a:t>Υδατάνθρακες</a:t>
          </a:r>
          <a:endParaRPr lang="en-US" dirty="0"/>
        </a:p>
      </dgm:t>
    </dgm:pt>
    <dgm:pt modelId="{EA964109-3A38-4508-AF88-D2283BDBF81E}" type="parTrans" cxnId="{F5B563C6-1D9F-4C9D-BA71-981C98AC9E4D}">
      <dgm:prSet/>
      <dgm:spPr/>
      <dgm:t>
        <a:bodyPr/>
        <a:lstStyle/>
        <a:p>
          <a:endParaRPr lang="en-US"/>
        </a:p>
      </dgm:t>
    </dgm:pt>
    <dgm:pt modelId="{4D097831-5830-4EC3-A1F6-4C86053A4977}" type="sibTrans" cxnId="{F5B563C6-1D9F-4C9D-BA71-981C98AC9E4D}">
      <dgm:prSet/>
      <dgm:spPr/>
      <dgm:t>
        <a:bodyPr/>
        <a:lstStyle/>
        <a:p>
          <a:endParaRPr lang="en-US"/>
        </a:p>
      </dgm:t>
    </dgm:pt>
    <dgm:pt modelId="{DC6AE894-EA66-4A86-8740-FAEED0238140}">
      <dgm:prSet/>
      <dgm:spPr/>
      <dgm:t>
        <a:bodyPr/>
        <a:lstStyle/>
        <a:p>
          <a:r>
            <a:rPr lang="el-GR"/>
            <a:t>Εδώδιμες ίνες</a:t>
          </a:r>
          <a:endParaRPr lang="en-US"/>
        </a:p>
      </dgm:t>
    </dgm:pt>
    <dgm:pt modelId="{B0E98C67-504A-4F54-8D5B-692DACC9F88B}" type="parTrans" cxnId="{21AD979E-364F-4B9F-B9FB-F00BE5E6A231}">
      <dgm:prSet/>
      <dgm:spPr/>
      <dgm:t>
        <a:bodyPr/>
        <a:lstStyle/>
        <a:p>
          <a:endParaRPr lang="en-US"/>
        </a:p>
      </dgm:t>
    </dgm:pt>
    <dgm:pt modelId="{4ABCE9E6-48B3-4214-922B-0F1C35CABF45}" type="sibTrans" cxnId="{21AD979E-364F-4B9F-B9FB-F00BE5E6A231}">
      <dgm:prSet/>
      <dgm:spPr/>
      <dgm:t>
        <a:bodyPr/>
        <a:lstStyle/>
        <a:p>
          <a:endParaRPr lang="en-US"/>
        </a:p>
      </dgm:t>
    </dgm:pt>
    <dgm:pt modelId="{BE6358D2-FD4C-4C49-A683-60A3C5513F74}">
      <dgm:prSet/>
      <dgm:spPr/>
      <dgm:t>
        <a:bodyPr/>
        <a:lstStyle/>
        <a:p>
          <a:r>
            <a:rPr lang="el-GR"/>
            <a:t>Αλάτι </a:t>
          </a:r>
          <a:endParaRPr lang="en-US"/>
        </a:p>
      </dgm:t>
    </dgm:pt>
    <dgm:pt modelId="{0E34751F-DBAD-406B-B4FF-F62A48E42EBE}" type="parTrans" cxnId="{DF432CC9-FD8F-41FE-BEA8-446F652276A1}">
      <dgm:prSet/>
      <dgm:spPr/>
      <dgm:t>
        <a:bodyPr/>
        <a:lstStyle/>
        <a:p>
          <a:endParaRPr lang="en-US"/>
        </a:p>
      </dgm:t>
    </dgm:pt>
    <dgm:pt modelId="{99AF3B3D-6414-40B8-93FC-B8728DB0C94C}" type="sibTrans" cxnId="{DF432CC9-FD8F-41FE-BEA8-446F652276A1}">
      <dgm:prSet/>
      <dgm:spPr/>
      <dgm:t>
        <a:bodyPr/>
        <a:lstStyle/>
        <a:p>
          <a:endParaRPr lang="en-US"/>
        </a:p>
      </dgm:t>
    </dgm:pt>
    <dgm:pt modelId="{2098AF07-30D7-4D50-9C88-91B6B9AACC37}">
      <dgm:prSet/>
      <dgm:spPr/>
      <dgm:t>
        <a:bodyPr/>
        <a:lstStyle/>
        <a:p>
          <a:r>
            <a:rPr lang="el-GR"/>
            <a:t>Βιταμίνες &amp; ανόργανα συστατικά</a:t>
          </a:r>
          <a:endParaRPr lang="en-US"/>
        </a:p>
      </dgm:t>
    </dgm:pt>
    <dgm:pt modelId="{373C2B01-D420-46DF-B922-C09F25855AEC}" type="parTrans" cxnId="{832B6FBF-FE9A-4E90-B5DC-4B34CD073705}">
      <dgm:prSet/>
      <dgm:spPr/>
      <dgm:t>
        <a:bodyPr/>
        <a:lstStyle/>
        <a:p>
          <a:endParaRPr lang="en-US"/>
        </a:p>
      </dgm:t>
    </dgm:pt>
    <dgm:pt modelId="{1C566191-42B1-4844-AB9B-F5A1FFBA63E5}" type="sibTrans" cxnId="{832B6FBF-FE9A-4E90-B5DC-4B34CD073705}">
      <dgm:prSet/>
      <dgm:spPr/>
      <dgm:t>
        <a:bodyPr/>
        <a:lstStyle/>
        <a:p>
          <a:endParaRPr lang="en-US"/>
        </a:p>
      </dgm:t>
    </dgm:pt>
    <dgm:pt modelId="{8FCD2BB9-889D-D540-AE2A-8BE690EA6F17}" type="pres">
      <dgm:prSet presAssocID="{D56A5393-3BB5-4477-8595-29F3D7BBB104}" presName="linear" presStyleCnt="0">
        <dgm:presLayoutVars>
          <dgm:animLvl val="lvl"/>
          <dgm:resizeHandles val="exact"/>
        </dgm:presLayoutVars>
      </dgm:prSet>
      <dgm:spPr/>
    </dgm:pt>
    <dgm:pt modelId="{5E11D973-B527-1442-9828-EEE0CD876C7B}" type="pres">
      <dgm:prSet presAssocID="{E1FFB7AD-3927-4953-BB85-4FAF3CC5D4D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EB829B4-136F-0842-A7C8-B72E06779FBE}" type="pres">
      <dgm:prSet presAssocID="{619781EE-5697-4A5A-BC34-ADD7E75876FB}" presName="spacer" presStyleCnt="0"/>
      <dgm:spPr/>
    </dgm:pt>
    <dgm:pt modelId="{87C6ADC9-672C-9C47-8946-9A532814C993}" type="pres">
      <dgm:prSet presAssocID="{9959C467-CE47-474D-9590-D63B8F45996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C9E0D7C-04AB-B241-8AD5-E621A165A547}" type="pres">
      <dgm:prSet presAssocID="{37A8E741-F468-49B9-BA80-7641B8006E4A}" presName="spacer" presStyleCnt="0"/>
      <dgm:spPr/>
    </dgm:pt>
    <dgm:pt modelId="{3E9EE0E3-BFB2-BA44-803F-6B4F2DD23658}" type="pres">
      <dgm:prSet presAssocID="{2D8816A7-04F6-47CF-B652-84FF4580525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D626C8A-54EC-D242-94F3-45BEF8508633}" type="pres">
      <dgm:prSet presAssocID="{2D8816A7-04F6-47CF-B652-84FF4580525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5E8FE80C-60BB-C541-877D-9B46967B43A0}" type="presOf" srcId="{D56A5393-3BB5-4477-8595-29F3D7BBB104}" destId="{8FCD2BB9-889D-D540-AE2A-8BE690EA6F17}" srcOrd="0" destOrd="0" presId="urn:microsoft.com/office/officeart/2005/8/layout/vList2"/>
    <dgm:cxn modelId="{02B3A513-C93B-2B4C-B5FA-698AA5F62932}" type="presOf" srcId="{1E08E4EE-7D36-4479-BB39-8026A6F685E4}" destId="{ED626C8A-54EC-D242-94F3-45BEF8508633}" srcOrd="0" destOrd="2" presId="urn:microsoft.com/office/officeart/2005/8/layout/vList2"/>
    <dgm:cxn modelId="{A27C1620-9FE6-9749-B6F6-0AE06BDBEABA}" type="presOf" srcId="{3E90A10C-8DFF-4F71-BF8F-511CBDE92F48}" destId="{ED626C8A-54EC-D242-94F3-45BEF8508633}" srcOrd="0" destOrd="0" presId="urn:microsoft.com/office/officeart/2005/8/layout/vList2"/>
    <dgm:cxn modelId="{EBF2AC34-0BE4-7F4B-99B0-3C4375FAB5AB}" type="presOf" srcId="{DC6AE894-EA66-4A86-8740-FAEED0238140}" destId="{ED626C8A-54EC-D242-94F3-45BEF8508633}" srcOrd="0" destOrd="3" presId="urn:microsoft.com/office/officeart/2005/8/layout/vList2"/>
    <dgm:cxn modelId="{77FE5A3A-A9E9-9644-817F-DA97B3CEF4F7}" type="presOf" srcId="{878A90F4-E9E5-4DC0-A08E-A2C8CC0459CE}" destId="{ED626C8A-54EC-D242-94F3-45BEF8508633}" srcOrd="0" destOrd="1" presId="urn:microsoft.com/office/officeart/2005/8/layout/vList2"/>
    <dgm:cxn modelId="{63D73454-4530-4ABB-BACA-4174DF91F95B}" srcId="{D56A5393-3BB5-4477-8595-29F3D7BBB104}" destId="{2D8816A7-04F6-47CF-B652-84FF45805258}" srcOrd="2" destOrd="0" parTransId="{9F00421E-6B86-4ED8-B371-C8542734644D}" sibTransId="{529D31FD-DB72-4C45-8FC5-E148A71F840F}"/>
    <dgm:cxn modelId="{4DA5085B-E4CC-EE45-A16C-C1EC03BC62B3}" type="presOf" srcId="{E1FFB7AD-3927-4953-BB85-4FAF3CC5D4D9}" destId="{5E11D973-B527-1442-9828-EEE0CD876C7B}" srcOrd="0" destOrd="0" presId="urn:microsoft.com/office/officeart/2005/8/layout/vList2"/>
    <dgm:cxn modelId="{3107E763-F514-443C-A5F6-703B68665337}" srcId="{2D8816A7-04F6-47CF-B652-84FF45805258}" destId="{878A90F4-E9E5-4DC0-A08E-A2C8CC0459CE}" srcOrd="1" destOrd="0" parTransId="{B5CD0502-97BA-41F2-A48F-A52F8485F1EA}" sibTransId="{DCBF5F03-4515-4BF5-BD0C-7576265B289C}"/>
    <dgm:cxn modelId="{21AD979E-364F-4B9F-B9FB-F00BE5E6A231}" srcId="{2D8816A7-04F6-47CF-B652-84FF45805258}" destId="{DC6AE894-EA66-4A86-8740-FAEED0238140}" srcOrd="3" destOrd="0" parTransId="{B0E98C67-504A-4F54-8D5B-692DACC9F88B}" sibTransId="{4ABCE9E6-48B3-4214-922B-0F1C35CABF45}"/>
    <dgm:cxn modelId="{005C70A0-0A5B-411B-98CD-BF4458EFD53F}" srcId="{D56A5393-3BB5-4477-8595-29F3D7BBB104}" destId="{9959C467-CE47-474D-9590-D63B8F459963}" srcOrd="1" destOrd="0" parTransId="{3C34C656-F4DA-4B4A-9BE1-8B3F94BE8F56}" sibTransId="{37A8E741-F468-49B9-BA80-7641B8006E4A}"/>
    <dgm:cxn modelId="{832B6FBF-FE9A-4E90-B5DC-4B34CD073705}" srcId="{2D8816A7-04F6-47CF-B652-84FF45805258}" destId="{2098AF07-30D7-4D50-9C88-91B6B9AACC37}" srcOrd="5" destOrd="0" parTransId="{373C2B01-D420-46DF-B922-C09F25855AEC}" sibTransId="{1C566191-42B1-4844-AB9B-F5A1FFBA63E5}"/>
    <dgm:cxn modelId="{F5B563C6-1D9F-4C9D-BA71-981C98AC9E4D}" srcId="{2D8816A7-04F6-47CF-B652-84FF45805258}" destId="{1E08E4EE-7D36-4479-BB39-8026A6F685E4}" srcOrd="2" destOrd="0" parTransId="{EA964109-3A38-4508-AF88-D2283BDBF81E}" sibTransId="{4D097831-5830-4EC3-A1F6-4C86053A4977}"/>
    <dgm:cxn modelId="{DF432CC9-FD8F-41FE-BEA8-446F652276A1}" srcId="{2D8816A7-04F6-47CF-B652-84FF45805258}" destId="{BE6358D2-FD4C-4C49-A683-60A3C5513F74}" srcOrd="4" destOrd="0" parTransId="{0E34751F-DBAD-406B-B4FF-F62A48E42EBE}" sibTransId="{99AF3B3D-6414-40B8-93FC-B8728DB0C94C}"/>
    <dgm:cxn modelId="{D4C441E0-B517-D14C-8977-695A52566431}" type="presOf" srcId="{2D8816A7-04F6-47CF-B652-84FF45805258}" destId="{3E9EE0E3-BFB2-BA44-803F-6B4F2DD23658}" srcOrd="0" destOrd="0" presId="urn:microsoft.com/office/officeart/2005/8/layout/vList2"/>
    <dgm:cxn modelId="{729FEEE5-CF24-4D22-8997-00517706F94E}" srcId="{2D8816A7-04F6-47CF-B652-84FF45805258}" destId="{3E90A10C-8DFF-4F71-BF8F-511CBDE92F48}" srcOrd="0" destOrd="0" parTransId="{D56ADA78-282A-4F54-83FF-B6D05CB14E7A}" sibTransId="{865C5039-82C4-4883-A9DE-DBCE9D3A3DDF}"/>
    <dgm:cxn modelId="{A7913AE6-EE36-4ACB-BF06-D572643BB5EB}" srcId="{D56A5393-3BB5-4477-8595-29F3D7BBB104}" destId="{E1FFB7AD-3927-4953-BB85-4FAF3CC5D4D9}" srcOrd="0" destOrd="0" parTransId="{5469D675-C329-4938-8276-66B8F29E21B5}" sibTransId="{619781EE-5697-4A5A-BC34-ADD7E75876FB}"/>
    <dgm:cxn modelId="{2ACC9EE8-F0E5-2B46-984A-70F64E8E6A73}" type="presOf" srcId="{BE6358D2-FD4C-4C49-A683-60A3C5513F74}" destId="{ED626C8A-54EC-D242-94F3-45BEF8508633}" srcOrd="0" destOrd="4" presId="urn:microsoft.com/office/officeart/2005/8/layout/vList2"/>
    <dgm:cxn modelId="{0580CFEB-6C16-C34B-B152-98A8251CB619}" type="presOf" srcId="{9959C467-CE47-474D-9590-D63B8F459963}" destId="{87C6ADC9-672C-9C47-8946-9A532814C993}" srcOrd="0" destOrd="0" presId="urn:microsoft.com/office/officeart/2005/8/layout/vList2"/>
    <dgm:cxn modelId="{9764E1F7-EFA0-9149-9062-1E74543DD9E0}" type="presOf" srcId="{2098AF07-30D7-4D50-9C88-91B6B9AACC37}" destId="{ED626C8A-54EC-D242-94F3-45BEF8508633}" srcOrd="0" destOrd="5" presId="urn:microsoft.com/office/officeart/2005/8/layout/vList2"/>
    <dgm:cxn modelId="{83CEC54B-5C76-D942-A2AA-324408ECA060}" type="presParOf" srcId="{8FCD2BB9-889D-D540-AE2A-8BE690EA6F17}" destId="{5E11D973-B527-1442-9828-EEE0CD876C7B}" srcOrd="0" destOrd="0" presId="urn:microsoft.com/office/officeart/2005/8/layout/vList2"/>
    <dgm:cxn modelId="{77631A0F-0B20-794E-9D34-15408903C881}" type="presParOf" srcId="{8FCD2BB9-889D-D540-AE2A-8BE690EA6F17}" destId="{2EB829B4-136F-0842-A7C8-B72E06779FBE}" srcOrd="1" destOrd="0" presId="urn:microsoft.com/office/officeart/2005/8/layout/vList2"/>
    <dgm:cxn modelId="{286D0DC1-F294-514F-8F22-F441313350D3}" type="presParOf" srcId="{8FCD2BB9-889D-D540-AE2A-8BE690EA6F17}" destId="{87C6ADC9-672C-9C47-8946-9A532814C993}" srcOrd="2" destOrd="0" presId="urn:microsoft.com/office/officeart/2005/8/layout/vList2"/>
    <dgm:cxn modelId="{5A26142A-B434-3941-B942-2896B1A2F0C4}" type="presParOf" srcId="{8FCD2BB9-889D-D540-AE2A-8BE690EA6F17}" destId="{7C9E0D7C-04AB-B241-8AD5-E621A165A547}" srcOrd="3" destOrd="0" presId="urn:microsoft.com/office/officeart/2005/8/layout/vList2"/>
    <dgm:cxn modelId="{C4A7EEED-D71F-724D-8F31-3079DB5152E1}" type="presParOf" srcId="{8FCD2BB9-889D-D540-AE2A-8BE690EA6F17}" destId="{3E9EE0E3-BFB2-BA44-803F-6B4F2DD23658}" srcOrd="4" destOrd="0" presId="urn:microsoft.com/office/officeart/2005/8/layout/vList2"/>
    <dgm:cxn modelId="{0E96AB11-D11E-DA45-86B6-05B2008159D7}" type="presParOf" srcId="{8FCD2BB9-889D-D540-AE2A-8BE690EA6F17}" destId="{ED626C8A-54EC-D242-94F3-45BEF850863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ACDE36-7554-48EE-8485-D0AE31292695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4A09068-3B7C-4593-A9D8-68513F9FEAB5}">
      <dgm:prSet/>
      <dgm:spPr/>
      <dgm:t>
        <a:bodyPr/>
        <a:lstStyle/>
        <a:p>
          <a:r>
            <a:rPr lang="el-GR" b="1" dirty="0"/>
            <a:t>«Ισχυρισμός διατροφής»: </a:t>
          </a:r>
          <a:r>
            <a:rPr lang="el-GR" dirty="0"/>
            <a:t>Αναφέρεται στις ιδιαίτερες ευεργετικές θρεπτικές ιδιότητες του </a:t>
          </a:r>
          <a:r>
            <a:rPr lang="el-GR" dirty="0" err="1"/>
            <a:t>τροφίμου</a:t>
          </a:r>
          <a:r>
            <a:rPr lang="el-GR" dirty="0"/>
            <a:t> λόγω της ενέργειας ή της θρεπτικής ή άλλης ουσίας που περιέχεται, περιέχεται σε αυξημένο ή μειωμένο ποσοστό ή δεν περιέχεται σε αυτό, π.χ. «χαμηλά λιπαρά», «υψηλή περιεκτικότητα σε φυτικές ίνες» </a:t>
          </a:r>
          <a:r>
            <a:rPr lang="el-GR" dirty="0" err="1"/>
            <a:t>κ.λ.π</a:t>
          </a:r>
          <a:r>
            <a:rPr lang="el-GR" dirty="0"/>
            <a:t>. </a:t>
          </a:r>
          <a:endParaRPr lang="en-US" dirty="0"/>
        </a:p>
      </dgm:t>
    </dgm:pt>
    <dgm:pt modelId="{B5525FB7-9B91-42E2-A5D2-A946072A8531}" type="parTrans" cxnId="{588A7766-B69D-4B8D-8627-FDDD1961E648}">
      <dgm:prSet/>
      <dgm:spPr/>
      <dgm:t>
        <a:bodyPr/>
        <a:lstStyle/>
        <a:p>
          <a:endParaRPr lang="en-US"/>
        </a:p>
      </dgm:t>
    </dgm:pt>
    <dgm:pt modelId="{7DCCECE5-79BD-4B09-A842-583A097252D4}" type="sibTrans" cxnId="{588A7766-B69D-4B8D-8627-FDDD1961E648}">
      <dgm:prSet/>
      <dgm:spPr/>
      <dgm:t>
        <a:bodyPr/>
        <a:lstStyle/>
        <a:p>
          <a:endParaRPr lang="en-US"/>
        </a:p>
      </dgm:t>
    </dgm:pt>
    <dgm:pt modelId="{EC01DE43-36D1-4D76-9641-CF0DDAEC6134}">
      <dgm:prSet/>
      <dgm:spPr/>
      <dgm:t>
        <a:bodyPr/>
        <a:lstStyle/>
        <a:p>
          <a:r>
            <a:rPr lang="el-GR" b="1" dirty="0"/>
            <a:t>«Ισχυρισμός υγείας»: </a:t>
          </a:r>
          <a:r>
            <a:rPr lang="el-GR" dirty="0"/>
            <a:t>Αναφέρεται στην επίδραση που έχει ένα τρόφιμο ή ένα συστατικό του στην υγεία του καταναλωτή, π.χ. «το ασβέστιο συμβάλλει στην ενίσχυση των οστών».</a:t>
          </a:r>
          <a:endParaRPr lang="en-US" dirty="0"/>
        </a:p>
      </dgm:t>
    </dgm:pt>
    <dgm:pt modelId="{FF64826B-477B-4706-A456-09E35A8CF1C5}" type="parTrans" cxnId="{E0D7B957-F0D1-45B8-A8A7-C85ACE26CA1F}">
      <dgm:prSet/>
      <dgm:spPr/>
      <dgm:t>
        <a:bodyPr/>
        <a:lstStyle/>
        <a:p>
          <a:endParaRPr lang="en-US"/>
        </a:p>
      </dgm:t>
    </dgm:pt>
    <dgm:pt modelId="{C74698E9-19C4-459D-A0D9-C5434399FC69}" type="sibTrans" cxnId="{E0D7B957-F0D1-45B8-A8A7-C85ACE26CA1F}">
      <dgm:prSet/>
      <dgm:spPr/>
      <dgm:t>
        <a:bodyPr/>
        <a:lstStyle/>
        <a:p>
          <a:endParaRPr lang="en-US"/>
        </a:p>
      </dgm:t>
    </dgm:pt>
    <dgm:pt modelId="{4FD67DF1-73FE-BE46-B9D4-B3277D98EABD}" type="pres">
      <dgm:prSet presAssocID="{2BACDE36-7554-48EE-8485-D0AE31292695}" presName="vert0" presStyleCnt="0">
        <dgm:presLayoutVars>
          <dgm:dir/>
          <dgm:animOne val="branch"/>
          <dgm:animLvl val="lvl"/>
        </dgm:presLayoutVars>
      </dgm:prSet>
      <dgm:spPr/>
    </dgm:pt>
    <dgm:pt modelId="{F6A35402-9767-1242-9778-EBEAC96207A0}" type="pres">
      <dgm:prSet presAssocID="{C4A09068-3B7C-4593-A9D8-68513F9FEAB5}" presName="thickLine" presStyleLbl="alignNode1" presStyleIdx="0" presStyleCnt="2"/>
      <dgm:spPr/>
    </dgm:pt>
    <dgm:pt modelId="{4C6DE29B-4AFB-AE4A-8938-E2F265E266BA}" type="pres">
      <dgm:prSet presAssocID="{C4A09068-3B7C-4593-A9D8-68513F9FEAB5}" presName="horz1" presStyleCnt="0"/>
      <dgm:spPr/>
    </dgm:pt>
    <dgm:pt modelId="{AC1CA57C-2942-9A49-BC30-2E466B823E66}" type="pres">
      <dgm:prSet presAssocID="{C4A09068-3B7C-4593-A9D8-68513F9FEAB5}" presName="tx1" presStyleLbl="revTx" presStyleIdx="0" presStyleCnt="2"/>
      <dgm:spPr/>
    </dgm:pt>
    <dgm:pt modelId="{567B74EA-2545-8B41-A462-46278DCB2AA3}" type="pres">
      <dgm:prSet presAssocID="{C4A09068-3B7C-4593-A9D8-68513F9FEAB5}" presName="vert1" presStyleCnt="0"/>
      <dgm:spPr/>
    </dgm:pt>
    <dgm:pt modelId="{B12FF1AA-EC80-6B4C-AE36-F657446C441D}" type="pres">
      <dgm:prSet presAssocID="{EC01DE43-36D1-4D76-9641-CF0DDAEC6134}" presName="thickLine" presStyleLbl="alignNode1" presStyleIdx="1" presStyleCnt="2"/>
      <dgm:spPr/>
    </dgm:pt>
    <dgm:pt modelId="{DCB38F1F-2ED8-A24B-B99D-740D540169FF}" type="pres">
      <dgm:prSet presAssocID="{EC01DE43-36D1-4D76-9641-CF0DDAEC6134}" presName="horz1" presStyleCnt="0"/>
      <dgm:spPr/>
    </dgm:pt>
    <dgm:pt modelId="{B2BE3823-E833-F448-8B21-141B95A16428}" type="pres">
      <dgm:prSet presAssocID="{EC01DE43-36D1-4D76-9641-CF0DDAEC6134}" presName="tx1" presStyleLbl="revTx" presStyleIdx="1" presStyleCnt="2"/>
      <dgm:spPr/>
    </dgm:pt>
    <dgm:pt modelId="{AAE26CEA-D60F-1346-8C9E-B595BB3C16CD}" type="pres">
      <dgm:prSet presAssocID="{EC01DE43-36D1-4D76-9641-CF0DDAEC6134}" presName="vert1" presStyleCnt="0"/>
      <dgm:spPr/>
    </dgm:pt>
  </dgm:ptLst>
  <dgm:cxnLst>
    <dgm:cxn modelId="{94451A00-086A-104F-B470-2FCBD14763DB}" type="presOf" srcId="{EC01DE43-36D1-4D76-9641-CF0DDAEC6134}" destId="{B2BE3823-E833-F448-8B21-141B95A16428}" srcOrd="0" destOrd="0" presId="urn:microsoft.com/office/officeart/2008/layout/LinedList"/>
    <dgm:cxn modelId="{BDB9110F-1663-9945-9EE0-D8080D472DA8}" type="presOf" srcId="{C4A09068-3B7C-4593-A9D8-68513F9FEAB5}" destId="{AC1CA57C-2942-9A49-BC30-2E466B823E66}" srcOrd="0" destOrd="0" presId="urn:microsoft.com/office/officeart/2008/layout/LinedList"/>
    <dgm:cxn modelId="{222E7616-D3FD-8649-BB1D-F7F7F09B397F}" type="presOf" srcId="{2BACDE36-7554-48EE-8485-D0AE31292695}" destId="{4FD67DF1-73FE-BE46-B9D4-B3277D98EABD}" srcOrd="0" destOrd="0" presId="urn:microsoft.com/office/officeart/2008/layout/LinedList"/>
    <dgm:cxn modelId="{E0D7B957-F0D1-45B8-A8A7-C85ACE26CA1F}" srcId="{2BACDE36-7554-48EE-8485-D0AE31292695}" destId="{EC01DE43-36D1-4D76-9641-CF0DDAEC6134}" srcOrd="1" destOrd="0" parTransId="{FF64826B-477B-4706-A456-09E35A8CF1C5}" sibTransId="{C74698E9-19C4-459D-A0D9-C5434399FC69}"/>
    <dgm:cxn modelId="{588A7766-B69D-4B8D-8627-FDDD1961E648}" srcId="{2BACDE36-7554-48EE-8485-D0AE31292695}" destId="{C4A09068-3B7C-4593-A9D8-68513F9FEAB5}" srcOrd="0" destOrd="0" parTransId="{B5525FB7-9B91-42E2-A5D2-A946072A8531}" sibTransId="{7DCCECE5-79BD-4B09-A842-583A097252D4}"/>
    <dgm:cxn modelId="{5786A04C-FB88-6D45-B716-2A7B75A3690E}" type="presParOf" srcId="{4FD67DF1-73FE-BE46-B9D4-B3277D98EABD}" destId="{F6A35402-9767-1242-9778-EBEAC96207A0}" srcOrd="0" destOrd="0" presId="urn:microsoft.com/office/officeart/2008/layout/LinedList"/>
    <dgm:cxn modelId="{9F75CE42-4DAF-2441-8379-A580462C35D9}" type="presParOf" srcId="{4FD67DF1-73FE-BE46-B9D4-B3277D98EABD}" destId="{4C6DE29B-4AFB-AE4A-8938-E2F265E266BA}" srcOrd="1" destOrd="0" presId="urn:microsoft.com/office/officeart/2008/layout/LinedList"/>
    <dgm:cxn modelId="{191E72C6-BFF7-544A-B33E-AB00AB454AE7}" type="presParOf" srcId="{4C6DE29B-4AFB-AE4A-8938-E2F265E266BA}" destId="{AC1CA57C-2942-9A49-BC30-2E466B823E66}" srcOrd="0" destOrd="0" presId="urn:microsoft.com/office/officeart/2008/layout/LinedList"/>
    <dgm:cxn modelId="{F1603AD6-F77B-8C42-A934-FC17D884B9AA}" type="presParOf" srcId="{4C6DE29B-4AFB-AE4A-8938-E2F265E266BA}" destId="{567B74EA-2545-8B41-A462-46278DCB2AA3}" srcOrd="1" destOrd="0" presId="urn:microsoft.com/office/officeart/2008/layout/LinedList"/>
    <dgm:cxn modelId="{FE8BA8DF-D4D3-504E-A728-246383D02799}" type="presParOf" srcId="{4FD67DF1-73FE-BE46-B9D4-B3277D98EABD}" destId="{B12FF1AA-EC80-6B4C-AE36-F657446C441D}" srcOrd="2" destOrd="0" presId="urn:microsoft.com/office/officeart/2008/layout/LinedList"/>
    <dgm:cxn modelId="{2504CE6D-9F84-2E4F-B56C-CE25DAC06BB8}" type="presParOf" srcId="{4FD67DF1-73FE-BE46-B9D4-B3277D98EABD}" destId="{DCB38F1F-2ED8-A24B-B99D-740D540169FF}" srcOrd="3" destOrd="0" presId="urn:microsoft.com/office/officeart/2008/layout/LinedList"/>
    <dgm:cxn modelId="{A548403F-FD0E-8549-84A7-7C28EFC26B2A}" type="presParOf" srcId="{DCB38F1F-2ED8-A24B-B99D-740D540169FF}" destId="{B2BE3823-E833-F448-8B21-141B95A16428}" srcOrd="0" destOrd="0" presId="urn:microsoft.com/office/officeart/2008/layout/LinedList"/>
    <dgm:cxn modelId="{FCD0A396-6AE6-C746-A698-FB68739D8291}" type="presParOf" srcId="{DCB38F1F-2ED8-A24B-B99D-740D540169FF}" destId="{AAE26CEA-D60F-1346-8C9E-B595BB3C16C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C0B3AB-C891-4D1E-85A0-AE4B0B9CEB8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555023F-0E5F-4745-B207-A9C7CC29ED5C}">
      <dgm:prSet/>
      <dgm:spPr/>
      <dgm:t>
        <a:bodyPr/>
        <a:lstStyle/>
        <a:p>
          <a:r>
            <a:rPr lang="el-GR" b="1"/>
            <a:t>«Μειωμένης περιεκτικότητας σε…»</a:t>
          </a:r>
          <a:r>
            <a:rPr lang="en-US" b="1"/>
            <a:t>: </a:t>
          </a:r>
          <a:r>
            <a:rPr lang="el-GR"/>
            <a:t>τρόφιμα των οποίων η περιεκτικότητα σε ενέργεια ή κάποιο θρεπτικό συστατικό έχει μειωθεί ≥ 30% σε σχέση με το αντίστοιχο  συμβατικό</a:t>
          </a:r>
          <a:endParaRPr lang="en-US"/>
        </a:p>
      </dgm:t>
    </dgm:pt>
    <dgm:pt modelId="{C12D4E56-D4D3-452D-9504-463D7B2A5E83}" type="parTrans" cxnId="{CEB63208-7FE4-4A19-8254-5FF25E96F137}">
      <dgm:prSet/>
      <dgm:spPr/>
      <dgm:t>
        <a:bodyPr/>
        <a:lstStyle/>
        <a:p>
          <a:endParaRPr lang="en-US"/>
        </a:p>
      </dgm:t>
    </dgm:pt>
    <dgm:pt modelId="{DEAD24AA-3D39-4C02-8C45-C45199BB8D9E}" type="sibTrans" cxnId="{CEB63208-7FE4-4A19-8254-5FF25E96F137}">
      <dgm:prSet/>
      <dgm:spPr/>
      <dgm:t>
        <a:bodyPr/>
        <a:lstStyle/>
        <a:p>
          <a:endParaRPr lang="en-US"/>
        </a:p>
      </dgm:t>
    </dgm:pt>
    <dgm:pt modelId="{3728B9AC-FBAA-4D6B-83FA-A5B6FC15BC11}">
      <dgm:prSet/>
      <dgm:spPr/>
      <dgm:t>
        <a:bodyPr/>
        <a:lstStyle/>
        <a:p>
          <a:r>
            <a:rPr lang="el-GR" b="1"/>
            <a:t>«Χαμηλής περιεκτικότητας σε…»</a:t>
          </a:r>
          <a:r>
            <a:rPr lang="en-US" b="1"/>
            <a:t>: </a:t>
          </a:r>
          <a:r>
            <a:rPr lang="el-GR"/>
            <a:t>τρόφιμα των οποίων η περιεκτικότητα σε ενέργεια ή κάποιο θρεπτικό συστατικό</a:t>
          </a:r>
          <a:r>
            <a:rPr lang="en-US"/>
            <a:t> </a:t>
          </a:r>
          <a:r>
            <a:rPr lang="el-GR"/>
            <a:t>είναι χαμηλότερη από κάποιο συγκεκριμένο όριο</a:t>
          </a:r>
          <a:endParaRPr lang="en-US"/>
        </a:p>
      </dgm:t>
    </dgm:pt>
    <dgm:pt modelId="{30CA4877-208F-4E14-9A0D-7FBE65E0B4E8}" type="parTrans" cxnId="{9CF11CA0-4258-4C4C-A81F-EB3DEA1591DE}">
      <dgm:prSet/>
      <dgm:spPr/>
      <dgm:t>
        <a:bodyPr/>
        <a:lstStyle/>
        <a:p>
          <a:endParaRPr lang="en-US"/>
        </a:p>
      </dgm:t>
    </dgm:pt>
    <dgm:pt modelId="{3C484DDF-E699-45E0-A22B-61AAAC3879B6}" type="sibTrans" cxnId="{9CF11CA0-4258-4C4C-A81F-EB3DEA1591DE}">
      <dgm:prSet/>
      <dgm:spPr/>
      <dgm:t>
        <a:bodyPr/>
        <a:lstStyle/>
        <a:p>
          <a:endParaRPr lang="en-US"/>
        </a:p>
      </dgm:t>
    </dgm:pt>
    <dgm:pt modelId="{03BA8F46-F938-4555-A68B-4E948C368AB1}">
      <dgm:prSet/>
      <dgm:spPr/>
      <dgm:t>
        <a:bodyPr/>
        <a:lstStyle/>
        <a:p>
          <a:r>
            <a:rPr lang="el-GR" b="1"/>
            <a:t>«Χωρίς…» ή «ελεύθερο…»</a:t>
          </a:r>
          <a:r>
            <a:rPr lang="en-US" b="1"/>
            <a:t>: </a:t>
          </a:r>
          <a:r>
            <a:rPr lang="el-GR"/>
            <a:t>τρόφιμα που αποδίδουν αμελητέα ποσότητα θερμίδων ή περιέχουν αμελητέα ποσότητα κάποιου θρεπτικού συστατικού</a:t>
          </a:r>
          <a:endParaRPr lang="en-US"/>
        </a:p>
      </dgm:t>
    </dgm:pt>
    <dgm:pt modelId="{75761D7B-437D-4509-BFBC-E425FC6E322C}" type="parTrans" cxnId="{3CAF9D4A-568D-454C-82B0-312B880D1C8D}">
      <dgm:prSet/>
      <dgm:spPr/>
      <dgm:t>
        <a:bodyPr/>
        <a:lstStyle/>
        <a:p>
          <a:endParaRPr lang="en-US"/>
        </a:p>
      </dgm:t>
    </dgm:pt>
    <dgm:pt modelId="{E5BECE88-9A79-49FD-9E0B-A5FB6C81510D}" type="sibTrans" cxnId="{3CAF9D4A-568D-454C-82B0-312B880D1C8D}">
      <dgm:prSet/>
      <dgm:spPr/>
      <dgm:t>
        <a:bodyPr/>
        <a:lstStyle/>
        <a:p>
          <a:endParaRPr lang="en-US"/>
        </a:p>
      </dgm:t>
    </dgm:pt>
    <dgm:pt modelId="{2CCD835F-7A8C-9A4C-9C3B-51F8B4E9E70D}" type="pres">
      <dgm:prSet presAssocID="{54C0B3AB-C891-4D1E-85A0-AE4B0B9CEB88}" presName="linear" presStyleCnt="0">
        <dgm:presLayoutVars>
          <dgm:animLvl val="lvl"/>
          <dgm:resizeHandles val="exact"/>
        </dgm:presLayoutVars>
      </dgm:prSet>
      <dgm:spPr/>
    </dgm:pt>
    <dgm:pt modelId="{63608FF2-8ECE-EF4E-BC11-B2730E120F04}" type="pres">
      <dgm:prSet presAssocID="{0555023F-0E5F-4745-B207-A9C7CC29ED5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8C649BA-ACAC-6143-95E0-47B8FCB92C93}" type="pres">
      <dgm:prSet presAssocID="{DEAD24AA-3D39-4C02-8C45-C45199BB8D9E}" presName="spacer" presStyleCnt="0"/>
      <dgm:spPr/>
    </dgm:pt>
    <dgm:pt modelId="{64A94C83-139B-9F45-AEED-3000AF303E04}" type="pres">
      <dgm:prSet presAssocID="{3728B9AC-FBAA-4D6B-83FA-A5B6FC15BC1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103179A-F107-7A4F-A713-0CD50E184845}" type="pres">
      <dgm:prSet presAssocID="{3C484DDF-E699-45E0-A22B-61AAAC3879B6}" presName="spacer" presStyleCnt="0"/>
      <dgm:spPr/>
    </dgm:pt>
    <dgm:pt modelId="{16A138B7-67D5-9D4D-9E0E-F9BAABECD80F}" type="pres">
      <dgm:prSet presAssocID="{03BA8F46-F938-4555-A68B-4E948C368AB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EB63208-7FE4-4A19-8254-5FF25E96F137}" srcId="{54C0B3AB-C891-4D1E-85A0-AE4B0B9CEB88}" destId="{0555023F-0E5F-4745-B207-A9C7CC29ED5C}" srcOrd="0" destOrd="0" parTransId="{C12D4E56-D4D3-452D-9504-463D7B2A5E83}" sibTransId="{DEAD24AA-3D39-4C02-8C45-C45199BB8D9E}"/>
    <dgm:cxn modelId="{2B9B7F1E-7437-714B-ADE0-58B93B786530}" type="presOf" srcId="{0555023F-0E5F-4745-B207-A9C7CC29ED5C}" destId="{63608FF2-8ECE-EF4E-BC11-B2730E120F04}" srcOrd="0" destOrd="0" presId="urn:microsoft.com/office/officeart/2005/8/layout/vList2"/>
    <dgm:cxn modelId="{3CAF9D4A-568D-454C-82B0-312B880D1C8D}" srcId="{54C0B3AB-C891-4D1E-85A0-AE4B0B9CEB88}" destId="{03BA8F46-F938-4555-A68B-4E948C368AB1}" srcOrd="2" destOrd="0" parTransId="{75761D7B-437D-4509-BFBC-E425FC6E322C}" sibTransId="{E5BECE88-9A79-49FD-9E0B-A5FB6C81510D}"/>
    <dgm:cxn modelId="{9EEBF38F-0F09-4E46-9638-940D4E51D259}" type="presOf" srcId="{54C0B3AB-C891-4D1E-85A0-AE4B0B9CEB88}" destId="{2CCD835F-7A8C-9A4C-9C3B-51F8B4E9E70D}" srcOrd="0" destOrd="0" presId="urn:microsoft.com/office/officeart/2005/8/layout/vList2"/>
    <dgm:cxn modelId="{9CF11CA0-4258-4C4C-A81F-EB3DEA1591DE}" srcId="{54C0B3AB-C891-4D1E-85A0-AE4B0B9CEB88}" destId="{3728B9AC-FBAA-4D6B-83FA-A5B6FC15BC11}" srcOrd="1" destOrd="0" parTransId="{30CA4877-208F-4E14-9A0D-7FBE65E0B4E8}" sibTransId="{3C484DDF-E699-45E0-A22B-61AAAC3879B6}"/>
    <dgm:cxn modelId="{8909FFB9-9A3D-1341-A24B-0AEECD59580D}" type="presOf" srcId="{3728B9AC-FBAA-4D6B-83FA-A5B6FC15BC11}" destId="{64A94C83-139B-9F45-AEED-3000AF303E04}" srcOrd="0" destOrd="0" presId="urn:microsoft.com/office/officeart/2005/8/layout/vList2"/>
    <dgm:cxn modelId="{7F9E75F5-12E2-8A49-8C2B-29693DA5E6B4}" type="presOf" srcId="{03BA8F46-F938-4555-A68B-4E948C368AB1}" destId="{16A138B7-67D5-9D4D-9E0E-F9BAABECD80F}" srcOrd="0" destOrd="0" presId="urn:microsoft.com/office/officeart/2005/8/layout/vList2"/>
    <dgm:cxn modelId="{4E9A701F-6CFA-A643-9C88-B294ABD4F12D}" type="presParOf" srcId="{2CCD835F-7A8C-9A4C-9C3B-51F8B4E9E70D}" destId="{63608FF2-8ECE-EF4E-BC11-B2730E120F04}" srcOrd="0" destOrd="0" presId="urn:microsoft.com/office/officeart/2005/8/layout/vList2"/>
    <dgm:cxn modelId="{EB5129CA-F1E5-7E46-9D7A-784E0D901C5E}" type="presParOf" srcId="{2CCD835F-7A8C-9A4C-9C3B-51F8B4E9E70D}" destId="{F8C649BA-ACAC-6143-95E0-47B8FCB92C93}" srcOrd="1" destOrd="0" presId="urn:microsoft.com/office/officeart/2005/8/layout/vList2"/>
    <dgm:cxn modelId="{7B4749AA-0AC2-9A44-9790-E2FC62ED5017}" type="presParOf" srcId="{2CCD835F-7A8C-9A4C-9C3B-51F8B4E9E70D}" destId="{64A94C83-139B-9F45-AEED-3000AF303E04}" srcOrd="2" destOrd="0" presId="urn:microsoft.com/office/officeart/2005/8/layout/vList2"/>
    <dgm:cxn modelId="{B0C8977E-FF3F-4644-9F76-EC860484948D}" type="presParOf" srcId="{2CCD835F-7A8C-9A4C-9C3B-51F8B4E9E70D}" destId="{B103179A-F107-7A4F-A713-0CD50E184845}" srcOrd="3" destOrd="0" presId="urn:microsoft.com/office/officeart/2005/8/layout/vList2"/>
    <dgm:cxn modelId="{ECFB8BC8-BE1F-3F4F-ABB8-63ED293FA271}" type="presParOf" srcId="{2CCD835F-7A8C-9A4C-9C3B-51F8B4E9E70D}" destId="{16A138B7-67D5-9D4D-9E0E-F9BAABECD80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FA1F8D-E221-B047-9913-8A6288152EBD}">
      <dsp:nvSpPr>
        <dsp:cNvPr id="0" name=""/>
        <dsp:cNvSpPr/>
      </dsp:nvSpPr>
      <dsp:spPr>
        <a:xfrm>
          <a:off x="801" y="0"/>
          <a:ext cx="3246834" cy="31019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715" tIns="0" rIns="320715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Το βασικότερο μέσο επικοινωνίας μεταξύ της βιομηχανίας τροφίμων και του καταναλωτή</a:t>
          </a:r>
          <a:endParaRPr lang="en-US" sz="2100" kern="1200"/>
        </a:p>
      </dsp:txBody>
      <dsp:txXfrm>
        <a:off x="801" y="1240789"/>
        <a:ext cx="3246834" cy="1861185"/>
      </dsp:txXfrm>
    </dsp:sp>
    <dsp:sp modelId="{7AA3C8A2-7A57-8D45-8DB6-0415C3EAE7FF}">
      <dsp:nvSpPr>
        <dsp:cNvPr id="0" name=""/>
        <dsp:cNvSpPr/>
      </dsp:nvSpPr>
      <dsp:spPr>
        <a:xfrm>
          <a:off x="801" y="0"/>
          <a:ext cx="3246834" cy="124079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715" tIns="165100" rIns="320715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801" y="0"/>
        <a:ext cx="3246834" cy="1240790"/>
      </dsp:txXfrm>
    </dsp:sp>
    <dsp:sp modelId="{055ED8E1-2ECD-6948-95B9-C9535725E9F9}">
      <dsp:nvSpPr>
        <dsp:cNvPr id="0" name=""/>
        <dsp:cNvSpPr/>
      </dsp:nvSpPr>
      <dsp:spPr>
        <a:xfrm>
          <a:off x="3507382" y="0"/>
          <a:ext cx="3246834" cy="31019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715" tIns="0" rIns="320715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Δίνει πληροφορίες για τα ιδιαίτερα χαρακτηριστικά των τροφίμων και ποτών που καταναλώνει</a:t>
          </a:r>
          <a:endParaRPr lang="en-US" sz="2100" kern="1200"/>
        </a:p>
      </dsp:txBody>
      <dsp:txXfrm>
        <a:off x="3507382" y="1240789"/>
        <a:ext cx="3246834" cy="1861185"/>
      </dsp:txXfrm>
    </dsp:sp>
    <dsp:sp modelId="{1F9B9013-B90D-0343-8AD6-CDF0987F73DF}">
      <dsp:nvSpPr>
        <dsp:cNvPr id="0" name=""/>
        <dsp:cNvSpPr/>
      </dsp:nvSpPr>
      <dsp:spPr>
        <a:xfrm>
          <a:off x="3507382" y="0"/>
          <a:ext cx="3246834" cy="124079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715" tIns="165100" rIns="320715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3507382" y="0"/>
        <a:ext cx="3246834" cy="1240790"/>
      </dsp:txXfrm>
    </dsp:sp>
    <dsp:sp modelId="{E1CBCE31-A6DA-C94A-870D-85F5F996075D}">
      <dsp:nvSpPr>
        <dsp:cNvPr id="0" name=""/>
        <dsp:cNvSpPr/>
      </dsp:nvSpPr>
      <dsp:spPr>
        <a:xfrm>
          <a:off x="7013963" y="0"/>
          <a:ext cx="3246834" cy="31019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715" tIns="0" rIns="320715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Σημαντική για την ασφάλεια του καταναλωτή </a:t>
          </a:r>
          <a:endParaRPr lang="en-US" sz="2100" kern="1200"/>
        </a:p>
      </dsp:txBody>
      <dsp:txXfrm>
        <a:off x="7013963" y="1240789"/>
        <a:ext cx="3246834" cy="1861185"/>
      </dsp:txXfrm>
    </dsp:sp>
    <dsp:sp modelId="{F5257616-0558-5E44-A5AF-D3CD69A6CD2E}">
      <dsp:nvSpPr>
        <dsp:cNvPr id="0" name=""/>
        <dsp:cNvSpPr/>
      </dsp:nvSpPr>
      <dsp:spPr>
        <a:xfrm>
          <a:off x="7013963" y="0"/>
          <a:ext cx="3246834" cy="124079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715" tIns="165100" rIns="320715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7013963" y="0"/>
        <a:ext cx="3246834" cy="12407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1D973-B527-1442-9828-EEE0CD876C7B}">
      <dsp:nvSpPr>
        <dsp:cNvPr id="0" name=""/>
        <dsp:cNvSpPr/>
      </dsp:nvSpPr>
      <dsp:spPr>
        <a:xfrm>
          <a:off x="0" y="39675"/>
          <a:ext cx="6151562" cy="994500"/>
        </a:xfrm>
        <a:prstGeom prst="roundRect">
          <a:avLst/>
        </a:prstGeom>
        <a:solidFill>
          <a:schemeClr val="lt1"/>
        </a:solidFill>
        <a:ln w="12700" cap="flat" cmpd="sng" algn="ctr">
          <a:noFill/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Πληροφορίες που εμφανίζονται στις ετικέτες των τροφίμων και αφορούν:</a:t>
          </a:r>
          <a:endParaRPr lang="en-US" sz="2500" kern="1200"/>
        </a:p>
      </dsp:txBody>
      <dsp:txXfrm>
        <a:off x="48547" y="88222"/>
        <a:ext cx="6054468" cy="897406"/>
      </dsp:txXfrm>
    </dsp:sp>
    <dsp:sp modelId="{87C6ADC9-672C-9C47-8946-9A532814C993}">
      <dsp:nvSpPr>
        <dsp:cNvPr id="0" name=""/>
        <dsp:cNvSpPr/>
      </dsp:nvSpPr>
      <dsp:spPr>
        <a:xfrm>
          <a:off x="0" y="1106175"/>
          <a:ext cx="6151562" cy="994500"/>
        </a:xfrm>
        <a:prstGeom prst="roundRect">
          <a:avLst/>
        </a:prstGeom>
        <a:solidFill>
          <a:schemeClr val="accent2">
            <a:hueOff val="-5175944"/>
            <a:satOff val="22930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• την ενέργεια </a:t>
          </a:r>
          <a:endParaRPr lang="en-US" sz="2500" kern="1200"/>
        </a:p>
      </dsp:txBody>
      <dsp:txXfrm>
        <a:off x="48547" y="1154722"/>
        <a:ext cx="6054468" cy="897406"/>
      </dsp:txXfrm>
    </dsp:sp>
    <dsp:sp modelId="{3E9EE0E3-BFB2-BA44-803F-6B4F2DD23658}">
      <dsp:nvSpPr>
        <dsp:cNvPr id="0" name=""/>
        <dsp:cNvSpPr/>
      </dsp:nvSpPr>
      <dsp:spPr>
        <a:xfrm>
          <a:off x="0" y="2172675"/>
          <a:ext cx="6151562" cy="994500"/>
        </a:xfrm>
        <a:prstGeom prst="round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• τα θρεπτικά συστατικά, συγκεκριμένα : </a:t>
          </a:r>
          <a:endParaRPr lang="en-US" sz="2500" kern="1200"/>
        </a:p>
      </dsp:txBody>
      <dsp:txXfrm>
        <a:off x="48547" y="2221222"/>
        <a:ext cx="6054468" cy="897406"/>
      </dsp:txXfrm>
    </dsp:sp>
    <dsp:sp modelId="{ED626C8A-54EC-D242-94F3-45BEF8508633}">
      <dsp:nvSpPr>
        <dsp:cNvPr id="0" name=""/>
        <dsp:cNvSpPr/>
      </dsp:nvSpPr>
      <dsp:spPr>
        <a:xfrm>
          <a:off x="0" y="3167175"/>
          <a:ext cx="6151562" cy="207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312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000" kern="1200"/>
            <a:t>Λιπαρά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000" kern="1200"/>
            <a:t>Πρωτεΐνες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000" kern="1200" dirty="0"/>
            <a:t>Υδατάνθρακες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000" kern="1200"/>
            <a:t>Εδώδιμες ίνες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000" kern="1200"/>
            <a:t>Αλάτι 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000" kern="1200"/>
            <a:t>Βιταμίνες &amp; ανόργανα συστατικά</a:t>
          </a:r>
          <a:endParaRPr lang="en-US" sz="2000" kern="1200"/>
        </a:p>
      </dsp:txBody>
      <dsp:txXfrm>
        <a:off x="0" y="3167175"/>
        <a:ext cx="6151562" cy="207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A35402-9767-1242-9778-EBEAC96207A0}">
      <dsp:nvSpPr>
        <dsp:cNvPr id="0" name=""/>
        <dsp:cNvSpPr/>
      </dsp:nvSpPr>
      <dsp:spPr>
        <a:xfrm>
          <a:off x="0" y="0"/>
          <a:ext cx="615156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1CA57C-2942-9A49-BC30-2E466B823E66}">
      <dsp:nvSpPr>
        <dsp:cNvPr id="0" name=""/>
        <dsp:cNvSpPr/>
      </dsp:nvSpPr>
      <dsp:spPr>
        <a:xfrm>
          <a:off x="0" y="0"/>
          <a:ext cx="6151562" cy="2638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b="1" kern="1200" dirty="0"/>
            <a:t>«Ισχυρισμός διατροφής»: </a:t>
          </a:r>
          <a:r>
            <a:rPr lang="el-GR" sz="2300" kern="1200" dirty="0"/>
            <a:t>Αναφέρεται στις ιδιαίτερες ευεργετικές θρεπτικές ιδιότητες του </a:t>
          </a:r>
          <a:r>
            <a:rPr lang="el-GR" sz="2300" kern="1200" dirty="0" err="1"/>
            <a:t>τροφίμου</a:t>
          </a:r>
          <a:r>
            <a:rPr lang="el-GR" sz="2300" kern="1200" dirty="0"/>
            <a:t> λόγω της ενέργειας ή της θρεπτικής ή άλλης ουσίας που περιέχεται, περιέχεται σε αυξημένο ή μειωμένο ποσοστό ή δεν περιέχεται σε αυτό, π.χ. «χαμηλά λιπαρά», «υψηλή περιεκτικότητα σε φυτικές ίνες» </a:t>
          </a:r>
          <a:r>
            <a:rPr lang="el-GR" sz="2300" kern="1200" dirty="0" err="1"/>
            <a:t>κ.λ.π</a:t>
          </a:r>
          <a:r>
            <a:rPr lang="el-GR" sz="2300" kern="1200" dirty="0"/>
            <a:t>. </a:t>
          </a:r>
          <a:endParaRPr lang="en-US" sz="2300" kern="1200" dirty="0"/>
        </a:p>
      </dsp:txBody>
      <dsp:txXfrm>
        <a:off x="0" y="0"/>
        <a:ext cx="6151562" cy="2638425"/>
      </dsp:txXfrm>
    </dsp:sp>
    <dsp:sp modelId="{B12FF1AA-EC80-6B4C-AE36-F657446C441D}">
      <dsp:nvSpPr>
        <dsp:cNvPr id="0" name=""/>
        <dsp:cNvSpPr/>
      </dsp:nvSpPr>
      <dsp:spPr>
        <a:xfrm>
          <a:off x="0" y="2638425"/>
          <a:ext cx="6151562" cy="0"/>
        </a:xfrm>
        <a:prstGeom prst="line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accent2">
              <a:hueOff val="-10351888"/>
              <a:satOff val="45859"/>
              <a:lumOff val="-16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BE3823-E833-F448-8B21-141B95A16428}">
      <dsp:nvSpPr>
        <dsp:cNvPr id="0" name=""/>
        <dsp:cNvSpPr/>
      </dsp:nvSpPr>
      <dsp:spPr>
        <a:xfrm>
          <a:off x="0" y="2638425"/>
          <a:ext cx="6151562" cy="2638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b="1" kern="1200" dirty="0"/>
            <a:t>«Ισχυρισμός υγείας»: </a:t>
          </a:r>
          <a:r>
            <a:rPr lang="el-GR" sz="2300" kern="1200" dirty="0"/>
            <a:t>Αναφέρεται στην επίδραση που έχει ένα τρόφιμο ή ένα συστατικό του στην υγεία του καταναλωτή, π.χ. «το ασβέστιο συμβάλλει στην ενίσχυση των οστών».</a:t>
          </a:r>
          <a:endParaRPr lang="en-US" sz="2300" kern="1200" dirty="0"/>
        </a:p>
      </dsp:txBody>
      <dsp:txXfrm>
        <a:off x="0" y="2638425"/>
        <a:ext cx="6151562" cy="26384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608FF2-8ECE-EF4E-BC11-B2730E120F04}">
      <dsp:nvSpPr>
        <dsp:cNvPr id="0" name=""/>
        <dsp:cNvSpPr/>
      </dsp:nvSpPr>
      <dsp:spPr>
        <a:xfrm>
          <a:off x="0" y="109920"/>
          <a:ext cx="6151562" cy="16415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b="1" kern="1200"/>
            <a:t>«Μειωμένης περιεκτικότητας σε…»</a:t>
          </a:r>
          <a:r>
            <a:rPr lang="en-US" sz="2300" b="1" kern="1200"/>
            <a:t>: </a:t>
          </a:r>
          <a:r>
            <a:rPr lang="el-GR" sz="2300" kern="1200"/>
            <a:t>τρόφιμα των οποίων η περιεκτικότητα σε ενέργεια ή κάποιο θρεπτικό συστατικό έχει μειωθεί ≥ 30% σε σχέση με το αντίστοιχο  συμβατικό</a:t>
          </a:r>
          <a:endParaRPr lang="en-US" sz="2300" kern="1200"/>
        </a:p>
      </dsp:txBody>
      <dsp:txXfrm>
        <a:off x="80132" y="190052"/>
        <a:ext cx="5991298" cy="1481245"/>
      </dsp:txXfrm>
    </dsp:sp>
    <dsp:sp modelId="{64A94C83-139B-9F45-AEED-3000AF303E04}">
      <dsp:nvSpPr>
        <dsp:cNvPr id="0" name=""/>
        <dsp:cNvSpPr/>
      </dsp:nvSpPr>
      <dsp:spPr>
        <a:xfrm>
          <a:off x="0" y="1817670"/>
          <a:ext cx="6151562" cy="1641509"/>
        </a:xfrm>
        <a:prstGeom prst="roundRect">
          <a:avLst/>
        </a:prstGeom>
        <a:solidFill>
          <a:schemeClr val="accent2">
            <a:hueOff val="-5175944"/>
            <a:satOff val="22930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b="1" kern="1200"/>
            <a:t>«Χαμηλής περιεκτικότητας σε…»</a:t>
          </a:r>
          <a:r>
            <a:rPr lang="en-US" sz="2300" b="1" kern="1200"/>
            <a:t>: </a:t>
          </a:r>
          <a:r>
            <a:rPr lang="el-GR" sz="2300" kern="1200"/>
            <a:t>τρόφιμα των οποίων η περιεκτικότητα σε ενέργεια ή κάποιο θρεπτικό συστατικό</a:t>
          </a:r>
          <a:r>
            <a:rPr lang="en-US" sz="2300" kern="1200"/>
            <a:t> </a:t>
          </a:r>
          <a:r>
            <a:rPr lang="el-GR" sz="2300" kern="1200"/>
            <a:t>είναι χαμηλότερη από κάποιο συγκεκριμένο όριο</a:t>
          </a:r>
          <a:endParaRPr lang="en-US" sz="2300" kern="1200"/>
        </a:p>
      </dsp:txBody>
      <dsp:txXfrm>
        <a:off x="80132" y="1897802"/>
        <a:ext cx="5991298" cy="1481245"/>
      </dsp:txXfrm>
    </dsp:sp>
    <dsp:sp modelId="{16A138B7-67D5-9D4D-9E0E-F9BAABECD80F}">
      <dsp:nvSpPr>
        <dsp:cNvPr id="0" name=""/>
        <dsp:cNvSpPr/>
      </dsp:nvSpPr>
      <dsp:spPr>
        <a:xfrm>
          <a:off x="0" y="3525420"/>
          <a:ext cx="6151562" cy="1641509"/>
        </a:xfrm>
        <a:prstGeom prst="round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b="1" kern="1200"/>
            <a:t>«Χωρίς…» ή «ελεύθερο…»</a:t>
          </a:r>
          <a:r>
            <a:rPr lang="en-US" sz="2300" b="1" kern="1200"/>
            <a:t>: </a:t>
          </a:r>
          <a:r>
            <a:rPr lang="el-GR" sz="2300" kern="1200"/>
            <a:t>τρόφιμα που αποδίδουν αμελητέα ποσότητα θερμίδων ή περιέχουν αμελητέα ποσότητα κάποιου θρεπτικού συστατικού</a:t>
          </a:r>
          <a:endParaRPr lang="en-US" sz="2300" kern="1200"/>
        </a:p>
      </dsp:txBody>
      <dsp:txXfrm>
        <a:off x="80132" y="3605552"/>
        <a:ext cx="5991298" cy="1481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9E1E0-4718-2848-A324-D3EDE92B07BB}" type="datetimeFigureOut">
              <a:rPr lang="en-US" smtClean="0"/>
              <a:t>7/15/19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CB19B-B803-8D49-B9BC-7E90A41E2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0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just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77E5A-BF7C-4305-9778-E0F74D00E9D4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1407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B4C3A6-EFB0-4DE6-9C7C-521B0C940D16}" type="slidenum">
              <a:rPr lang="el-GR" altLang="en-US"/>
              <a:pPr/>
              <a:t>3</a:t>
            </a:fld>
            <a:endParaRPr lang="el-GR" alt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1092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B4C3A6-EFB0-4DE6-9C7C-521B0C940D16}" type="slidenum">
              <a:rPr lang="el-GR" altLang="en-US"/>
              <a:pPr/>
              <a:t>4</a:t>
            </a:fld>
            <a:endParaRPr lang="el-GR" alt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6028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B4C3A6-EFB0-4DE6-9C7C-521B0C940D16}" type="slidenum">
              <a:rPr lang="el-GR" altLang="en-US"/>
              <a:pPr/>
              <a:t>6</a:t>
            </a:fld>
            <a:endParaRPr lang="el-GR" alt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6323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B4C3A6-EFB0-4DE6-9C7C-521B0C940D16}" type="slidenum">
              <a:rPr lang="el-GR" altLang="en-US"/>
              <a:pPr/>
              <a:t>8</a:t>
            </a:fld>
            <a:endParaRPr lang="el-GR" alt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7925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9BDA-65AF-1849-B6A8-A33080A883E7}" type="datetimeFigureOut">
              <a:rPr lang="en-US" smtClean="0"/>
              <a:t>7/15/19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002-1BDB-AD44-BEE2-2FE424F1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29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9BDA-65AF-1849-B6A8-A33080A883E7}" type="datetimeFigureOut">
              <a:rPr lang="en-US" smtClean="0"/>
              <a:t>7/15/19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002-1BDB-AD44-BEE2-2FE424F1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08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9BDA-65AF-1849-B6A8-A33080A883E7}" type="datetimeFigureOut">
              <a:rPr lang="en-US" smtClean="0"/>
              <a:t>7/15/19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002-1BDB-AD44-BEE2-2FE424F1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4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9BDA-65AF-1849-B6A8-A33080A883E7}" type="datetimeFigureOut">
              <a:rPr lang="en-US" smtClean="0"/>
              <a:t>7/15/19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002-1BDB-AD44-BEE2-2FE424F1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6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9BDA-65AF-1849-B6A8-A33080A883E7}" type="datetimeFigureOut">
              <a:rPr lang="en-US" smtClean="0"/>
              <a:t>7/15/19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002-1BDB-AD44-BEE2-2FE424F1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54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9BDA-65AF-1849-B6A8-A33080A883E7}" type="datetimeFigureOut">
              <a:rPr lang="en-US" smtClean="0"/>
              <a:t>7/15/19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002-1BDB-AD44-BEE2-2FE424F1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2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9BDA-65AF-1849-B6A8-A33080A883E7}" type="datetimeFigureOut">
              <a:rPr lang="en-US" smtClean="0"/>
              <a:t>7/15/19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002-1BDB-AD44-BEE2-2FE424F17CF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2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9BDA-65AF-1849-B6A8-A33080A883E7}" type="datetimeFigureOut">
              <a:rPr lang="en-US" smtClean="0"/>
              <a:t>7/15/19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002-1BDB-AD44-BEE2-2FE424F1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71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9BDA-65AF-1849-B6A8-A33080A883E7}" type="datetimeFigureOut">
              <a:rPr lang="en-US" smtClean="0"/>
              <a:t>7/15/19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002-1BDB-AD44-BEE2-2FE424F1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8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9BDA-65AF-1849-B6A8-A33080A883E7}" type="datetimeFigureOut">
              <a:rPr lang="en-US" smtClean="0"/>
              <a:t>7/15/19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002-1BDB-AD44-BEE2-2FE424F1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42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C119BDA-65AF-1849-B6A8-A33080A883E7}" type="datetimeFigureOut">
              <a:rPr lang="en-US" smtClean="0"/>
              <a:t>7/15/19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002-1BDB-AD44-BEE2-2FE424F1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7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C119BDA-65AF-1849-B6A8-A33080A883E7}" type="datetimeFigureOut">
              <a:rPr lang="en-US" smtClean="0"/>
              <a:t>7/15/19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FBB0002-1BDB-AD44-BEE2-2FE424F1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8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fet.gr/portal/page/portal/efetnew/legislations/sociable_legislations/food_notificati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1433D-D7D5-7544-854B-7544837CDC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Ετικέτες τροφίμων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6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05" y="-290188"/>
            <a:ext cx="10211696" cy="714818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65447-A470-DE4F-9355-C5D5931F2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693" y="3741105"/>
            <a:ext cx="9936480" cy="3657599"/>
          </a:xfrm>
        </p:spPr>
        <p:txBody>
          <a:bodyPr>
            <a:normAutofit/>
          </a:bodyPr>
          <a:lstStyle/>
          <a:p>
            <a:r>
              <a:rPr lang="el-GR" sz="1600" dirty="0">
                <a:solidFill>
                  <a:schemeClr val="tx1"/>
                </a:solidFill>
                <a:effectLst/>
              </a:rPr>
              <a:t>ΕΦΕΤ (2007). </a:t>
            </a:r>
            <a:r>
              <a:rPr lang="el-GR" sz="1600" i="1" dirty="0">
                <a:solidFill>
                  <a:schemeClr val="tx1"/>
                </a:solidFill>
                <a:effectLst/>
              </a:rPr>
              <a:t>Κείμενο Κατευθυντήριων Γραμμών </a:t>
            </a:r>
            <a:r>
              <a:rPr lang="el-GR" sz="1600" i="1" dirty="0" err="1">
                <a:solidFill>
                  <a:schemeClr val="tx1"/>
                </a:solidFill>
                <a:effectLst/>
              </a:rPr>
              <a:t>Νο</a:t>
            </a:r>
            <a:r>
              <a:rPr lang="el-GR" sz="1600" i="1" dirty="0">
                <a:solidFill>
                  <a:schemeClr val="tx1"/>
                </a:solidFill>
                <a:effectLst/>
              </a:rPr>
              <a:t> 2-Πληροφορίες προς τις επιχειρήσεις τροφίμων όσον αφορά στον Κανονισμό 1924/2006 “σχετικά με τους Ισχυρισμούς επί θεμάτων ∆</a:t>
            </a:r>
            <a:r>
              <a:rPr lang="el-GR" sz="1600" i="1" dirty="0" err="1">
                <a:solidFill>
                  <a:schemeClr val="tx1"/>
                </a:solidFill>
                <a:effectLst/>
              </a:rPr>
              <a:t>ιατροφής</a:t>
            </a:r>
            <a:r>
              <a:rPr lang="el-GR" sz="1600" i="1" dirty="0">
                <a:solidFill>
                  <a:schemeClr val="tx1"/>
                </a:solidFill>
                <a:effectLst/>
              </a:rPr>
              <a:t> &amp; Υγείας που διατυπώνονται για τα τρόφιμα</a:t>
            </a:r>
            <a:r>
              <a:rPr lang="el-GR" sz="1600" dirty="0">
                <a:solidFill>
                  <a:schemeClr val="tx1"/>
                </a:solidFill>
                <a:effectLst/>
              </a:rPr>
              <a:t>”</a:t>
            </a:r>
          </a:p>
          <a:p>
            <a:r>
              <a:rPr lang="el-GR" sz="1600" dirty="0">
                <a:solidFill>
                  <a:schemeClr val="tx1"/>
                </a:solidFill>
                <a:effectLst/>
              </a:rPr>
              <a:t>ΕΦΕΤ (2015). </a:t>
            </a:r>
            <a:r>
              <a:rPr lang="el-GR" sz="1600" i="1" dirty="0">
                <a:solidFill>
                  <a:schemeClr val="tx1"/>
                </a:solidFill>
                <a:effectLst/>
              </a:rPr>
              <a:t>Επισήμανση τροφίμων</a:t>
            </a:r>
            <a:r>
              <a:rPr lang="el-GR" sz="1600" dirty="0">
                <a:solidFill>
                  <a:schemeClr val="tx1"/>
                </a:solidFill>
                <a:effectLst/>
              </a:rPr>
              <a:t>. Διαθέσιμο σε </a:t>
            </a:r>
            <a:r>
              <a:rPr lang="en-US" sz="1600" dirty="0">
                <a:solidFill>
                  <a:schemeClr val="tx1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http://www.efet.gr/portal/page/portal/efetnew/legislations/sociable_legislations/food_notification</a:t>
            </a:r>
            <a:endParaRPr lang="en-US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1D730F-D973-E045-9F42-BBA8A6A4EDBE}"/>
              </a:ext>
            </a:extLst>
          </p:cNvPr>
          <p:cNvSpPr txBox="1"/>
          <p:nvPr/>
        </p:nvSpPr>
        <p:spPr>
          <a:xfrm>
            <a:off x="998693" y="3283905"/>
            <a:ext cx="1019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Πηγές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281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l-GR" b="1">
                <a:latin typeface="Arial" pitchFamily="34" charset="0"/>
                <a:cs typeface="Arial" pitchFamily="34" charset="0"/>
              </a:rPr>
              <a:t>Ετικέτες τροφίμων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4CEF089B-F854-4F4A-9492-9F210B1D75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389907"/>
              </p:ext>
            </p:extLst>
          </p:nvPr>
        </p:nvGraphicFramePr>
        <p:xfrm>
          <a:off x="965201" y="2638425"/>
          <a:ext cx="10261600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10820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- Τίτλος"/>
          <p:cNvSpPr>
            <a:spLocks noGrp="1"/>
          </p:cNvSpPr>
          <p:nvPr>
            <p:ph type="title"/>
          </p:nvPr>
        </p:nvSpPr>
        <p:spPr>
          <a:xfrm>
            <a:off x="1847529" y="188640"/>
            <a:ext cx="8442521" cy="990600"/>
          </a:xfrm>
        </p:spPr>
        <p:txBody>
          <a:bodyPr>
            <a:normAutofit/>
          </a:bodyPr>
          <a:lstStyle/>
          <a:p>
            <a:r>
              <a:rPr lang="el-GR" sz="2400" b="1" dirty="0">
                <a:latin typeface="Arial" pitchFamily="34" charset="0"/>
                <a:cs typeface="Arial" pitchFamily="34" charset="0"/>
              </a:rPr>
              <a:t>Συστατικά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1543" y="1278743"/>
            <a:ext cx="8608913" cy="1668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l-GR" b="1" dirty="0">
                <a:latin typeface="Arial" panose="020B0604020202020204" pitchFamily="34" charset="0"/>
                <a:ea typeface="Calibri" panose="020F0502020204030204" pitchFamily="34" charset="0"/>
              </a:rPr>
              <a:t>Αναγραφή κατά φθίνουσα σειρά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l-GR" b="1" dirty="0">
                <a:latin typeface="Arial" panose="020B0604020202020204" pitchFamily="34" charset="0"/>
                <a:ea typeface="Calibri" panose="020F0502020204030204" pitchFamily="34" charset="0"/>
              </a:rPr>
              <a:t>Υποχρεωτική αναγραφή αλλεργιογόνων συστατικών</a:t>
            </a:r>
          </a:p>
          <a:p>
            <a:pPr marL="742928" lvl="1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Πχ.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γλουτένη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, ξηροί καρποί, γάλα, σόγια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κά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l-G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580954"/>
              </p:ext>
            </p:extLst>
          </p:nvPr>
        </p:nvGraphicFramePr>
        <p:xfrm>
          <a:off x="1772898" y="3561127"/>
          <a:ext cx="8591782" cy="2715422"/>
        </p:xfrm>
        <a:graphic>
          <a:graphicData uri="http://schemas.openxmlformats.org/drawingml/2006/table">
            <a:tbl>
              <a:tblPr firstRow="1">
                <a:tableStyleId>{284E427A-3D55-4303-BF80-6455036E1DE7}</a:tableStyleId>
              </a:tblPr>
              <a:tblGrid>
                <a:gridCol w="8591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707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Παράδειγμα καταγραφής συστατικών σε ετικέτα τροφίμου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579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​</a:t>
                      </a:r>
                      <a:r>
                        <a:rPr lang="el-GR" sz="1800" dirty="0">
                          <a:effectLst/>
                        </a:rPr>
                        <a:t>Συστατικά: Αλεύρι σίτου, φυτικά έλαια, ζάχαρη, σιρόπι γλυκόζης, </a:t>
                      </a:r>
                      <a:r>
                        <a:rPr lang="el-GR" sz="1800" dirty="0" err="1">
                          <a:effectLst/>
                        </a:rPr>
                        <a:t>διογκωτικές</a:t>
                      </a:r>
                      <a:r>
                        <a:rPr lang="el-GR" sz="1800" dirty="0">
                          <a:effectLst/>
                        </a:rPr>
                        <a:t> ύλες (όξινο ανθρακικό νάτριο, όξινο τρυγικό κάλιο, μηλικό οξύ), αλάτι, </a:t>
                      </a:r>
                      <a:r>
                        <a:rPr lang="el-GR" sz="1800" dirty="0" err="1">
                          <a:effectLst/>
                        </a:rPr>
                        <a:t>γαλακτωματοποιητής</a:t>
                      </a:r>
                      <a:r>
                        <a:rPr lang="el-GR" sz="1800" dirty="0">
                          <a:effectLst/>
                        </a:rPr>
                        <a:t> (λεκιθίνη σόγιας). Το προϊόν μπορεί να περιέχει ίχνη από γάλα ή αβγά.</a:t>
                      </a:r>
                      <a:endParaRPr lang="en-GB" sz="1800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2543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4239608"/>
            <a:ext cx="10342418" cy="1499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l-GR" sz="1600" b="1" dirty="0">
                <a:solidFill>
                  <a:srgbClr val="FF794B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Διάφορες ονομασίες σακχάρων</a:t>
            </a:r>
            <a:r>
              <a:rPr lang="el-GR" sz="1600" dirty="0">
                <a:latin typeface="Arial" panose="020B0604020202020204" pitchFamily="34" charset="0"/>
                <a:ea typeface="Calibri" panose="020F0502020204030204" pitchFamily="34" charset="0"/>
              </a:rPr>
              <a:t>: «γλυκόζη», «σιρόπι γλυκόζης», «φρουκτόζη», «σιρόπι φρουκτόζης», «</a:t>
            </a:r>
            <a:r>
              <a:rPr lang="el-GR" sz="1600" dirty="0" err="1">
                <a:latin typeface="Arial" panose="020B0604020202020204" pitchFamily="34" charset="0"/>
                <a:ea typeface="Calibri" panose="020F0502020204030204" pitchFamily="34" charset="0"/>
              </a:rPr>
              <a:t>δεξτρόζη</a:t>
            </a:r>
            <a:r>
              <a:rPr lang="el-GR" sz="1600" dirty="0">
                <a:latin typeface="Arial" panose="020B0604020202020204" pitchFamily="34" charset="0"/>
                <a:ea typeface="Calibri" panose="020F0502020204030204" pitchFamily="34" charset="0"/>
              </a:rPr>
              <a:t>», «</a:t>
            </a:r>
            <a:r>
              <a:rPr lang="el-GR" sz="1600" dirty="0" err="1">
                <a:latin typeface="Arial" panose="020B0604020202020204" pitchFamily="34" charset="0"/>
                <a:ea typeface="Calibri" panose="020F0502020204030204" pitchFamily="34" charset="0"/>
              </a:rPr>
              <a:t>σουκρόζη</a:t>
            </a:r>
            <a:r>
              <a:rPr lang="el-GR" sz="1600" dirty="0">
                <a:latin typeface="Arial" panose="020B0604020202020204" pitchFamily="34" charset="0"/>
                <a:ea typeface="Calibri" panose="020F0502020204030204" pitchFamily="34" charset="0"/>
              </a:rPr>
              <a:t>», «σακχαρόζη», «μελάσα», «μερικώς </a:t>
            </a:r>
            <a:r>
              <a:rPr lang="el-GR" sz="1600" dirty="0" err="1">
                <a:latin typeface="Arial" panose="020B0604020202020204" pitchFamily="34" charset="0"/>
                <a:ea typeface="Calibri" panose="020F0502020204030204" pitchFamily="34" charset="0"/>
              </a:rPr>
              <a:t>υδρολυμένο</a:t>
            </a:r>
            <a:r>
              <a:rPr lang="el-GR" sz="1600" dirty="0">
                <a:latin typeface="Arial" panose="020B0604020202020204" pitchFamily="34" charset="0"/>
                <a:ea typeface="Calibri" panose="020F0502020204030204" pitchFamily="34" charset="0"/>
              </a:rPr>
              <a:t> άμυλο», «σιρόπι αμύλου», «σιρόπι καλαμποκιού», «σιρόπι βύνης», «εκχύλισμα βύνης» κλπ.</a:t>
            </a:r>
            <a:endParaRPr lang="en-GB" sz="1600" dirty="0"/>
          </a:p>
        </p:txBody>
      </p:sp>
      <p:sp>
        <p:nvSpPr>
          <p:cNvPr id="11" name="1 - Τίτλος"/>
          <p:cNvSpPr>
            <a:spLocks noGrp="1"/>
          </p:cNvSpPr>
          <p:nvPr>
            <p:ph type="title"/>
          </p:nvPr>
        </p:nvSpPr>
        <p:spPr>
          <a:xfrm>
            <a:off x="933084" y="541002"/>
            <a:ext cx="10058400" cy="914400"/>
          </a:xfrm>
        </p:spPr>
        <p:txBody>
          <a:bodyPr>
            <a:normAutofit/>
          </a:bodyPr>
          <a:lstStyle/>
          <a:p>
            <a:r>
              <a:rPr lang="el-GR" sz="2800" b="1" dirty="0">
                <a:latin typeface="Arial" pitchFamily="34" charset="0"/>
                <a:cs typeface="Arial" pitchFamily="34" charset="0"/>
              </a:rPr>
              <a:t>Συστατικά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87B49-F7FD-614A-AE7B-DF3B2AB7D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402"/>
            <a:ext cx="10515600" cy="15975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Αν λοιπόν στις πρώτες θέσεις της λίστας των συστατικών </a:t>
            </a:r>
            <a:r>
              <a:rPr lang="el-GR" sz="2400" dirty="0" err="1">
                <a:latin typeface="Arial" panose="020B0604020202020204" pitchFamily="34" charset="0"/>
                <a:cs typeface="Arial" panose="020B0604020202020204" pitchFamily="34" charset="0"/>
              </a:rPr>
              <a:t>υπ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ά</a:t>
            </a:r>
            <a:r>
              <a:rPr lang="el-GR" sz="2400" dirty="0" err="1">
                <a:latin typeface="Arial" panose="020B0604020202020204" pitchFamily="34" charset="0"/>
                <a:cs typeface="Arial" panose="020B0604020202020204" pitchFamily="34" charset="0"/>
              </a:rPr>
              <a:t>ρχουν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οι όροι «ζάχαρη» ή «σάκχαρα», «λίπος/η», «λιπαρά», «λάδι/α», «έλαιο/α», «μαργαρίνη» ή «βούτυρο»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838199" y="5758544"/>
            <a:ext cx="10342417" cy="10007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l-GR" sz="1600" b="1" dirty="0">
                <a:solidFill>
                  <a:srgbClr val="FF79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Διάφορες ονομασίες </a:t>
            </a:r>
            <a:r>
              <a:rPr lang="el-GR" sz="1600" b="1" dirty="0" err="1">
                <a:solidFill>
                  <a:srgbClr val="FF79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τρανς</a:t>
            </a:r>
            <a:r>
              <a:rPr lang="el-GR" sz="1600" b="1" dirty="0">
                <a:solidFill>
                  <a:srgbClr val="FF79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λιπαρών οξέων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«στερεοποιημένα λίπη ή έλαια» και «μερικώς υδρογονωμένα λίπη ή έλαια»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E531D0-0B36-5D48-A41D-45FE71BAF3F2}"/>
              </a:ext>
            </a:extLst>
          </p:cNvPr>
          <p:cNvSpPr/>
          <p:nvPr/>
        </p:nvSpPr>
        <p:spPr>
          <a:xfrm>
            <a:off x="2772843" y="3160872"/>
            <a:ext cx="6096000" cy="113184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Τρόφιμα πλούσια σε ζάχαρη ή/και λίπος άρα και θερμίδες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51A2755D-DCCE-574A-9406-1B8C96F61886}"/>
              </a:ext>
            </a:extLst>
          </p:cNvPr>
          <p:cNvSpPr/>
          <p:nvPr/>
        </p:nvSpPr>
        <p:spPr>
          <a:xfrm>
            <a:off x="5482911" y="2573251"/>
            <a:ext cx="495892" cy="6363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190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BD6CCC-700B-BA44-A499-1FCC75F89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el-GR"/>
              <a:t>Διατροφική πληροφορία</a:t>
            </a:r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B9F091A-3322-484C-8D31-28F9980D87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363304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6768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- Τίτλος"/>
          <p:cNvSpPr>
            <a:spLocks noGrp="1"/>
          </p:cNvSpPr>
          <p:nvPr>
            <p:ph type="title"/>
          </p:nvPr>
        </p:nvSpPr>
        <p:spPr>
          <a:xfrm>
            <a:off x="1847529" y="188640"/>
            <a:ext cx="8442521" cy="990600"/>
          </a:xfrm>
        </p:spPr>
        <p:txBody>
          <a:bodyPr>
            <a:normAutofit/>
          </a:bodyPr>
          <a:lstStyle/>
          <a:p>
            <a:r>
              <a:rPr lang="el-GR" sz="2400" b="1" dirty="0">
                <a:latin typeface="Arial" pitchFamily="34" charset="0"/>
                <a:cs typeface="Arial" pitchFamily="34" charset="0"/>
              </a:rPr>
              <a:t>Διατροφικές πληροφορίες</a:t>
            </a:r>
          </a:p>
        </p:txBody>
      </p:sp>
      <p:sp>
        <p:nvSpPr>
          <p:cNvPr id="2" name="Rectangle 1"/>
          <p:cNvSpPr/>
          <p:nvPr/>
        </p:nvSpPr>
        <p:spPr>
          <a:xfrm>
            <a:off x="1918841" y="4869160"/>
            <a:ext cx="3529087" cy="144016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l-G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Ανά 100 γραμμάρια ή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l-G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Ανά μερίδα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055061"/>
              </p:ext>
            </p:extLst>
          </p:nvPr>
        </p:nvGraphicFramePr>
        <p:xfrm>
          <a:off x="1918841" y="1760242"/>
          <a:ext cx="3529087" cy="252589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038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0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17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dirty="0"/>
                        <a:t>1</a:t>
                      </a:r>
                      <a:r>
                        <a:rPr lang="el-GR" altLang="en-US" baseline="30000" dirty="0" err="1"/>
                        <a:t>ος</a:t>
                      </a:r>
                      <a:r>
                        <a:rPr lang="el-GR" altLang="en-US" dirty="0"/>
                        <a:t> Τρόπος</a:t>
                      </a:r>
                      <a:r>
                        <a:rPr lang="en-GB" altLang="en-US" dirty="0"/>
                        <a:t> </a:t>
                      </a:r>
                      <a:endParaRPr lang="en-GB" altLang="en-US" b="1" dirty="0">
                        <a:solidFill>
                          <a:srgbClr val="FF79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178">
                <a:tc>
                  <a:txBody>
                    <a:bodyPr/>
                    <a:lstStyle/>
                    <a:p>
                      <a:pPr algn="l"/>
                      <a:r>
                        <a:rPr lang="el-GR" altLang="en-US" dirty="0"/>
                        <a:t>Ενέργεια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altLang="en-US" dirty="0"/>
                        <a:t> </a:t>
                      </a:r>
                      <a:r>
                        <a:rPr lang="en-GB" altLang="en-US" dirty="0"/>
                        <a:t>kJ </a:t>
                      </a:r>
                      <a:r>
                        <a:rPr lang="el-GR" altLang="en-US" dirty="0"/>
                        <a:t>&amp; </a:t>
                      </a:r>
                      <a:r>
                        <a:rPr lang="en-GB" altLang="en-US" dirty="0"/>
                        <a:t>Kcal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178">
                <a:tc>
                  <a:txBody>
                    <a:bodyPr/>
                    <a:lstStyle/>
                    <a:p>
                      <a:pPr algn="l"/>
                      <a:r>
                        <a:rPr lang="el-GR" altLang="en-US" dirty="0"/>
                        <a:t>Πρωτεΐνες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g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178">
                <a:tc>
                  <a:txBody>
                    <a:bodyPr/>
                    <a:lstStyle/>
                    <a:p>
                      <a:pPr algn="l"/>
                      <a:r>
                        <a:rPr lang="el-GR" altLang="en-US" dirty="0"/>
                        <a:t>Υδατάνθρακες 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g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178">
                <a:tc>
                  <a:txBody>
                    <a:bodyPr/>
                    <a:lstStyle/>
                    <a:p>
                      <a:pPr algn="l"/>
                      <a:r>
                        <a:rPr lang="el-GR" altLang="en-US" dirty="0"/>
                        <a:t>Λίπος	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g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616030"/>
              </p:ext>
            </p:extLst>
          </p:nvPr>
        </p:nvGraphicFramePr>
        <p:xfrm>
          <a:off x="5951984" y="1772816"/>
          <a:ext cx="4320480" cy="4536504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 gridSpan="2">
                  <a:txBody>
                    <a:bodyPr/>
                    <a:lstStyle/>
                    <a:p>
                      <a:pPr eaLnBrk="0" hangingPunct="0">
                        <a:lnSpc>
                          <a:spcPct val="100000"/>
                        </a:lnSpc>
                      </a:pPr>
                      <a:r>
                        <a:rPr lang="el-GR" altLang="en-US" dirty="0"/>
                        <a:t>2</a:t>
                      </a:r>
                      <a:r>
                        <a:rPr lang="el-GR" altLang="en-US" baseline="30000" dirty="0"/>
                        <a:t>ος</a:t>
                      </a:r>
                      <a:r>
                        <a:rPr lang="el-GR" altLang="en-US" dirty="0"/>
                        <a:t> τρόπος </a:t>
                      </a:r>
                      <a:endParaRPr lang="en-GB" altLang="en-US" b="1" dirty="0">
                        <a:solidFill>
                          <a:srgbClr val="FF79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altLang="en-US" dirty="0"/>
                        <a:t>Ενέργεια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l-GR" altLang="en-US" dirty="0"/>
                        <a:t> </a:t>
                      </a:r>
                      <a:r>
                        <a:rPr lang="en-GB" altLang="en-US" dirty="0"/>
                        <a:t>kJ </a:t>
                      </a:r>
                      <a:r>
                        <a:rPr lang="el-GR" altLang="en-US" dirty="0"/>
                        <a:t>&amp; </a:t>
                      </a:r>
                      <a:r>
                        <a:rPr lang="en-GB" altLang="en-US" dirty="0"/>
                        <a:t>Kcal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altLang="en-US" dirty="0"/>
                        <a:t>Πρωτεΐνες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dirty="0"/>
                        <a:t>g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altLang="en-US" dirty="0"/>
                        <a:t>Υδατάνθρακες 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dirty="0"/>
                        <a:t>g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altLang="en-US" dirty="0"/>
                        <a:t>από τους οποίους σάκχαρα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altLang="en-US" dirty="0"/>
                        <a:t>Λίπος	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dirty="0"/>
                        <a:t>g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altLang="en-US" dirty="0"/>
                        <a:t>από το οποίο</a:t>
                      </a:r>
                      <a:r>
                        <a:rPr lang="en-GB" altLang="en-US" dirty="0"/>
                        <a:t> </a:t>
                      </a:r>
                      <a:r>
                        <a:rPr lang="el-GR" altLang="en-US" dirty="0"/>
                        <a:t>κορεσμένο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altLang="en-US" dirty="0"/>
                        <a:t>Εδώδιμες ίνες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altLang="en-US" dirty="0"/>
                        <a:t>Νάτριο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56231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BAFB6E-1BFE-EE4E-88DA-D5CC34A0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el-GR" sz="2200"/>
              <a:t>Ισχυρισμός διατροφής &amp; Ισχυρισμός υγείας </a:t>
            </a:r>
            <a:endParaRPr lang="en-US" sz="220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0F4AEB1-1832-4966-8215-841FE4ED09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009976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4480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 - Τίτλος"/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el-GR" b="1">
                <a:latin typeface="Arial" pitchFamily="34" charset="0"/>
                <a:cs typeface="Arial" pitchFamily="34" charset="0"/>
              </a:rPr>
              <a:t>Διατροφικοί ισχυρισμοί</a:t>
            </a:r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Content Placeholder 1">
            <a:extLst>
              <a:ext uri="{FF2B5EF4-FFF2-40B4-BE49-F238E27FC236}">
                <a16:creationId xmlns:a16="http://schemas.microsoft.com/office/drawing/2014/main" id="{5BD37B5E-813B-46B5-AEDC-445B46F760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094568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928011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FDA8D-8C46-D74F-A42E-720208530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603" y="644013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l-GR" sz="3200" dirty="0"/>
              <a:t>Υπόδειγμα ετικέτας τροφίμων</a:t>
            </a:r>
            <a:endParaRPr lang="en-US" sz="320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E68EEC5-A559-6345-B434-06F5CC3698AF}"/>
              </a:ext>
            </a:extLst>
          </p:cNvPr>
          <p:cNvGrpSpPr>
            <a:grpSpLocks/>
          </p:cNvGrpSpPr>
          <p:nvPr/>
        </p:nvGrpSpPr>
        <p:grpSpPr bwMode="auto">
          <a:xfrm>
            <a:off x="3773832" y="1729076"/>
            <a:ext cx="3354331" cy="4763799"/>
            <a:chOff x="3297" y="7601"/>
            <a:chExt cx="4303" cy="610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B53066F-BD41-BE41-9640-42B44252F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7" y="7601"/>
              <a:ext cx="4300" cy="61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l-GR" sz="14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ΔΙΑΤΡΟΦΙΚΑ ΣΤΟΙΧΕΙΑ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l-GR" sz="11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 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l-GR" sz="14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Μερίδα :</a:t>
              </a:r>
              <a:r>
                <a:rPr lang="el-GR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½ φλυτζάνι (114 </a:t>
              </a:r>
              <a:r>
                <a:rPr lang="el-GR" sz="1400" dirty="0" err="1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γρ</a:t>
              </a:r>
              <a:r>
                <a:rPr lang="el-GR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.)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l-GR" sz="14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Αριθμός Μερίδων :</a:t>
              </a:r>
              <a:r>
                <a:rPr lang="el-GR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4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l-GR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l-GR" sz="16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Ποσά ανά Μερίδα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l-GR" sz="14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Θερμίδες :</a:t>
              </a:r>
              <a:r>
                <a:rPr lang="el-GR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90 </a:t>
              </a:r>
              <a:r>
                <a:rPr lang="en-US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kcal 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l-GR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l-GR" sz="14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Λιπαρά :</a:t>
              </a:r>
              <a:r>
                <a:rPr lang="el-GR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3 </a:t>
              </a:r>
              <a:r>
                <a:rPr lang="el-GR" sz="1400" dirty="0" err="1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γρ</a:t>
              </a:r>
              <a:r>
                <a:rPr lang="el-GR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.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l-GR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    Κορεσμένα Λιπαρά : 0 </a:t>
              </a:r>
              <a:r>
                <a:rPr lang="el-GR" sz="1400" dirty="0" err="1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γρ</a:t>
              </a:r>
              <a:r>
                <a:rPr lang="el-GR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.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l-GR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l-GR" sz="14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Χοληστερόλη :</a:t>
              </a:r>
              <a:r>
                <a:rPr lang="el-GR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0 </a:t>
              </a:r>
              <a:r>
                <a:rPr lang="el-GR" sz="1400" dirty="0" err="1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γρ</a:t>
              </a:r>
              <a:r>
                <a:rPr lang="el-GR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.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l-GR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l-GR" sz="14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Νάτριο :</a:t>
              </a:r>
              <a:r>
                <a:rPr lang="el-GR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300 </a:t>
              </a:r>
              <a:r>
                <a:rPr lang="en-US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mg 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l-GR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 </a:t>
              </a:r>
              <a:r>
                <a:rPr lang="el-GR" sz="14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Υδατάνθρακες  :</a:t>
              </a:r>
              <a:r>
                <a:rPr lang="el-GR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13 </a:t>
              </a:r>
              <a:r>
                <a:rPr lang="el-GR" sz="1400" dirty="0" err="1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γρ</a:t>
              </a:r>
              <a:r>
                <a:rPr lang="el-GR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.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l-GR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    Φυτικές ίνες : 3 </a:t>
              </a:r>
              <a:r>
                <a:rPr lang="el-GR" sz="1400" dirty="0" err="1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γρ</a:t>
              </a:r>
              <a:r>
                <a:rPr lang="el-GR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.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l-GR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    Σάκχαρα : 3 </a:t>
              </a:r>
              <a:r>
                <a:rPr lang="el-GR" sz="1400" dirty="0" err="1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γρ</a:t>
              </a:r>
              <a:r>
                <a:rPr lang="el-GR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.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l-GR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l-GR" sz="1400" b="1" dirty="0" err="1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Πρωτείνη</a:t>
              </a:r>
              <a:r>
                <a:rPr lang="el-GR" sz="14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:</a:t>
              </a:r>
              <a:r>
                <a:rPr lang="el-GR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3 </a:t>
              </a:r>
              <a:r>
                <a:rPr lang="el-GR" sz="1400" dirty="0" err="1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γρ</a:t>
              </a:r>
              <a:r>
                <a:rPr lang="el-GR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.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8" name="Line 511">
              <a:extLst>
                <a:ext uri="{FF2B5EF4-FFF2-40B4-BE49-F238E27FC236}">
                  <a16:creationId xmlns:a16="http://schemas.microsoft.com/office/drawing/2014/main" id="{5B2944BF-CAC8-8346-AB1F-45A2C6D7DDE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300" y="8841"/>
              <a:ext cx="4300" cy="0"/>
            </a:xfrm>
            <a:prstGeom prst="line">
              <a:avLst/>
            </a:prstGeom>
            <a:noFill/>
            <a:ln w="889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Line 512">
              <a:extLst>
                <a:ext uri="{FF2B5EF4-FFF2-40B4-BE49-F238E27FC236}">
                  <a16:creationId xmlns:a16="http://schemas.microsoft.com/office/drawing/2014/main" id="{E6765151-49E1-AD48-96FC-F37B71A6D16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97" y="9921"/>
              <a:ext cx="43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Line 513">
              <a:extLst>
                <a:ext uri="{FF2B5EF4-FFF2-40B4-BE49-F238E27FC236}">
                  <a16:creationId xmlns:a16="http://schemas.microsoft.com/office/drawing/2014/main" id="{682EF94C-C153-3F4B-8CD7-46B5B8B6665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300" y="9381"/>
              <a:ext cx="43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Line 514">
              <a:extLst>
                <a:ext uri="{FF2B5EF4-FFF2-40B4-BE49-F238E27FC236}">
                  <a16:creationId xmlns:a16="http://schemas.microsoft.com/office/drawing/2014/main" id="{EF4014EF-59AD-674A-B802-446958E201D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97" y="10641"/>
              <a:ext cx="43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Line 515">
              <a:extLst>
                <a:ext uri="{FF2B5EF4-FFF2-40B4-BE49-F238E27FC236}">
                  <a16:creationId xmlns:a16="http://schemas.microsoft.com/office/drawing/2014/main" id="{84F1D9F8-E06F-2647-AA0F-AEFA17D1F58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97" y="11181"/>
              <a:ext cx="43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Line 516">
              <a:extLst>
                <a:ext uri="{FF2B5EF4-FFF2-40B4-BE49-F238E27FC236}">
                  <a16:creationId xmlns:a16="http://schemas.microsoft.com/office/drawing/2014/main" id="{F992EE91-4A84-4C49-9FCE-8BA398D82D8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97" y="11721"/>
              <a:ext cx="43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Line 517">
              <a:extLst>
                <a:ext uri="{FF2B5EF4-FFF2-40B4-BE49-F238E27FC236}">
                  <a16:creationId xmlns:a16="http://schemas.microsoft.com/office/drawing/2014/main" id="{FF79EDF7-0FD5-F944-80F7-75CD848D0A8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97" y="12621"/>
              <a:ext cx="43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Line 518">
              <a:extLst>
                <a:ext uri="{FF2B5EF4-FFF2-40B4-BE49-F238E27FC236}">
                  <a16:creationId xmlns:a16="http://schemas.microsoft.com/office/drawing/2014/main" id="{BC652B38-4BDC-B841-9F98-63B2CA21DB0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97" y="13341"/>
              <a:ext cx="4300" cy="0"/>
            </a:xfrm>
            <a:prstGeom prst="line">
              <a:avLst/>
            </a:prstGeom>
            <a:noFill/>
            <a:ln w="889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58482148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526</Words>
  <Application>Microsoft Macintosh PowerPoint</Application>
  <PresentationFormat>Widescreen</PresentationFormat>
  <Paragraphs>93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Corbel</vt:lpstr>
      <vt:lpstr>Courier New</vt:lpstr>
      <vt:lpstr>Gill Sans MT</vt:lpstr>
      <vt:lpstr>Times New Roman</vt:lpstr>
      <vt:lpstr>Wingdings</vt:lpstr>
      <vt:lpstr>Parcel</vt:lpstr>
      <vt:lpstr>Ετικέτες τροφίμων</vt:lpstr>
      <vt:lpstr>Ετικέτες τροφίμων</vt:lpstr>
      <vt:lpstr>Συστατικά</vt:lpstr>
      <vt:lpstr>Συστατικά</vt:lpstr>
      <vt:lpstr>Διατροφική πληροφορία</vt:lpstr>
      <vt:lpstr>Διατροφικές πληροφορίες</vt:lpstr>
      <vt:lpstr>Ισχυρισμός διατροφής &amp; Ισχυρισμός υγείας </vt:lpstr>
      <vt:lpstr>Διατροφικοί ισχυρισμοί</vt:lpstr>
      <vt:lpstr>Υπόδειγμα ετικέτας τροφίμων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Ετικέτες τροφίμων</dc:title>
  <dc:creator>Glykeria Psarra</dc:creator>
  <cp:lastModifiedBy>Glykeria Psarra</cp:lastModifiedBy>
  <cp:revision>2</cp:revision>
  <dcterms:created xsi:type="dcterms:W3CDTF">2019-07-15T08:51:58Z</dcterms:created>
  <dcterms:modified xsi:type="dcterms:W3CDTF">2019-07-15T08:54:21Z</dcterms:modified>
</cp:coreProperties>
</file>