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386" r:id="rId3"/>
    <p:sldId id="387" r:id="rId4"/>
    <p:sldId id="427" r:id="rId5"/>
    <p:sldId id="390" r:id="rId6"/>
    <p:sldId id="428" r:id="rId7"/>
    <p:sldId id="391" r:id="rId8"/>
    <p:sldId id="429" r:id="rId9"/>
    <p:sldId id="43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75000"/>
  </p:normalViewPr>
  <p:slideViewPr>
    <p:cSldViewPr snapToGrid="0" snapToObjects="1">
      <p:cViewPr varScale="1">
        <p:scale>
          <a:sx n="65" d="100"/>
          <a:sy n="65" d="100"/>
        </p:scale>
        <p:origin x="-605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753484847883208E-2"/>
          <c:y val="2.7494091010986134E-2"/>
          <c:w val="0.62281434804932156"/>
          <c:h val="0.9696067720187170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29-7B49-BC80-7C3C2B0E02B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F6B-EA4A-9E95-2D0431748E6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B29-7B49-BC80-7C3C2B0E02B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29-7B49-BC80-7C3C2B0E02B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29-7B49-BC80-7C3C2B0E02B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6B-EA4A-9E95-2D0431748E6D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29-7B49-BC80-7C3C2B0E02B6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29-7B49-BC80-7C3C2B0E02B6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F6B-EA4A-9E95-2D0431748E6D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F6B-EA4A-9E95-2D0431748E6D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F6B-EA4A-9E95-2D0431748E6D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3B29-7B49-BC80-7C3C2B0E02B6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F6B-EA4A-9E95-2D0431748E6D}"/>
              </c:ext>
            </c:extLst>
          </c:dPt>
          <c:dLbls>
            <c:delete val="1"/>
          </c:dLbls>
          <c:cat>
            <c:strRef>
              <c:f>'[Σχεδιαγράμματα Βιολογική Καλλιέργεια - Μιχάλης.xlsx]Sheet1'!$A$2:$A$14</c:f>
              <c:strCache>
                <c:ptCount val="13"/>
                <c:pt idx="0">
                  <c:v>ΑΤΤΙΚΗ</c:v>
                </c:pt>
                <c:pt idx="1">
                  <c:v>ΝΟΤΙΟ ΑΙΓΑΙΟ</c:v>
                </c:pt>
                <c:pt idx="2">
                  <c:v>ΔΥΤΙΚΗ ΕΛΛΑΔΑ</c:v>
                </c:pt>
                <c:pt idx="3">
                  <c:v>ΘΕΣΣΑΛΙΑ</c:v>
                </c:pt>
                <c:pt idx="4">
                  <c:v>ΚΕΝΤΡΙΚΗ ΜΑΚΕΔΟΝΙΑ</c:v>
                </c:pt>
                <c:pt idx="5">
                  <c:v>ΠΕΛΟΠΟΝΗΣΣΟΣ</c:v>
                </c:pt>
                <c:pt idx="6">
                  <c:v>ΑΝΑΤΟΛΙΚΗ ΜΑΚΕΔΟΝΙΑ &amp; ΘΡΑΚΗ</c:v>
                </c:pt>
                <c:pt idx="7">
                  <c:v>ΣΤΕΡΕΑ ΕΛΛΑΔΑ</c:v>
                </c:pt>
                <c:pt idx="8">
                  <c:v>ΒΟΡΕΙΟ ΑΙΓΑΙΟ</c:v>
                </c:pt>
                <c:pt idx="9">
                  <c:v>ΙΟΝΙΟ</c:v>
                </c:pt>
                <c:pt idx="10">
                  <c:v>ΚΡΗΤΗ</c:v>
                </c:pt>
                <c:pt idx="11">
                  <c:v>ΗΠΕΙΡΟΣ </c:v>
                </c:pt>
                <c:pt idx="12">
                  <c:v>ΔΥΤΙΚΗ ΜΑΚΕΔΟΝΙΑ</c:v>
                </c:pt>
              </c:strCache>
            </c:strRef>
          </c:cat>
          <c:val>
            <c:numRef>
              <c:f>'[Σχεδιαγράμματα Βιολογική Καλλιέργεια - Μιχάλης.xlsx]Sheet1'!$B$2:$B$14</c:f>
              <c:numCache>
                <c:formatCode>General</c:formatCode>
                <c:ptCount val="13"/>
                <c:pt idx="0" formatCode="0%">
                  <c:v>0.01</c:v>
                </c:pt>
                <c:pt idx="1">
                  <c:v>0</c:v>
                </c:pt>
                <c:pt idx="2" formatCode="0%">
                  <c:v>0.18</c:v>
                </c:pt>
                <c:pt idx="3" formatCode="0%">
                  <c:v>0.14000000000000001</c:v>
                </c:pt>
                <c:pt idx="4" formatCode="0%">
                  <c:v>0.14000000000000001</c:v>
                </c:pt>
                <c:pt idx="5" formatCode="0%">
                  <c:v>0.11</c:v>
                </c:pt>
                <c:pt idx="6" formatCode="0%">
                  <c:v>0.09</c:v>
                </c:pt>
                <c:pt idx="7" formatCode="0%">
                  <c:v>7.0000000000000007E-2</c:v>
                </c:pt>
                <c:pt idx="8" formatCode="0%">
                  <c:v>0.06</c:v>
                </c:pt>
                <c:pt idx="9" formatCode="0%">
                  <c:v>0.06</c:v>
                </c:pt>
                <c:pt idx="10" formatCode="0%">
                  <c:v>0.06</c:v>
                </c:pt>
                <c:pt idx="11" formatCode="0%">
                  <c:v>0.06</c:v>
                </c:pt>
                <c:pt idx="12" formatCode="0%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F6B-EA4A-9E95-2D0431748E6D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l-GR" sz="1000" dirty="0">
                <a:latin typeface="Arial" pitchFamily="34" charset="0"/>
                <a:cs typeface="Arial" pitchFamily="34" charset="0"/>
              </a:rPr>
              <a:t>ΚΑΛΛΙΕΡΓΟΥΜΕΝΑ</a:t>
            </a:r>
            <a:r>
              <a:rPr lang="el-GR" sz="1000" baseline="0" dirty="0">
                <a:latin typeface="Arial" pitchFamily="34" charset="0"/>
                <a:cs typeface="Arial" pitchFamily="34" charset="0"/>
              </a:rPr>
              <a:t> ΒΙΟΛΟΓΙΚΑ ΦΥΤΑ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endParaRPr lang="el-GR" sz="1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l-GR" sz="1000" dirty="0">
                <a:latin typeface="Arial" pitchFamily="34" charset="0"/>
                <a:cs typeface="Arial" pitchFamily="34" charset="0"/>
              </a:rPr>
              <a:t>(Ποσοστά</a:t>
            </a:r>
            <a:r>
              <a:rPr lang="el-GR" sz="1000" baseline="0" dirty="0">
                <a:latin typeface="Arial" pitchFamily="34" charset="0"/>
                <a:cs typeface="Arial" pitchFamily="34" charset="0"/>
              </a:rPr>
              <a:t> επί της συνολικής Βιολογικής Καλλιέργειας)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8.1458223972003502E-2"/>
          <c:y val="0.19212962962962962"/>
          <c:w val="0.61264041994750651"/>
          <c:h val="0.77314814814814814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874342453702758E-2"/>
          <c:y val="0.25234060948102705"/>
          <c:w val="0.59423442492905121"/>
          <c:h val="0.7476593905189730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76B-3B40-AE95-5CF88A14E59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76B-3B40-AE95-5CF88A14E59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76B-3B40-AE95-5CF88A14E59E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76B-3B40-AE95-5CF88A14E59E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76B-3B40-AE95-5CF88A14E59E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76B-3B40-AE95-5CF88A14E5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'[Σχεδιαγράμματα Βιολογική Καλλιέργεια - Μιχάλης.xlsx]Sheet1'!$A$27:$A$32</c:f>
              <c:strCache>
                <c:ptCount val="6"/>
                <c:pt idx="0">
                  <c:v>ΔΗΜΗΤΡΙΑΚΑ</c:v>
                </c:pt>
                <c:pt idx="1">
                  <c:v>ΣΑΝΟΔΟΤΙΚΑ</c:v>
                </c:pt>
                <c:pt idx="2">
                  <c:v>ΕΛΙΑ</c:v>
                </c:pt>
                <c:pt idx="3">
                  <c:v>ΑΜΠΕΛΙ</c:v>
                </c:pt>
                <c:pt idx="4">
                  <c:v>ΕΣΠΕΡΙΔΟΕΙΔΗ</c:v>
                </c:pt>
                <c:pt idx="5">
                  <c:v>ΛΟΙΠΑ</c:v>
                </c:pt>
              </c:strCache>
            </c:strRef>
          </c:cat>
          <c:val>
            <c:numRef>
              <c:f>'[Σχεδιαγράμματα Βιολογική Καλλιέργεια - Μιχάλης.xlsx]Sheet1'!$B$27:$B$32</c:f>
              <c:numCache>
                <c:formatCode>0%</c:formatCode>
                <c:ptCount val="6"/>
                <c:pt idx="0">
                  <c:v>0.28999999999999998</c:v>
                </c:pt>
                <c:pt idx="1">
                  <c:v>0.17</c:v>
                </c:pt>
                <c:pt idx="2">
                  <c:v>0.35</c:v>
                </c:pt>
                <c:pt idx="3">
                  <c:v>0.03</c:v>
                </c:pt>
                <c:pt idx="4">
                  <c:v>0.02</c:v>
                </c:pt>
                <c:pt idx="5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55-164A-8612-B768EBD7E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77591-8DC4-3C4F-BEAD-C17EF3E14B89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A91BC-20C7-2E48-BF11-EC812F4D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0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77E5A-BF7C-4305-9778-E0F74D00E9D4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8389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77E5A-BF7C-4305-9778-E0F74D00E9D4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2664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77E5A-BF7C-4305-9778-E0F74D00E9D4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0581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77E5A-BF7C-4305-9778-E0F74D00E9D4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3427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77E5A-BF7C-4305-9778-E0F74D00E9D4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1746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77E5A-BF7C-4305-9778-E0F74D00E9D4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493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4FD94D-3648-564B-BC70-AF95B155A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EAD1157-665D-E748-A5C6-23F0953A1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CEAF66-83E5-4F43-9A57-3E276E14D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FB8C74-EBC1-F44C-AB89-E5FFEB65F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1A7CB5-C85B-1641-A6AE-6896F85BA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1CD1FC-B35A-7249-BDCC-7DA5BEE68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53DFB16-E0C6-B14C-B399-645ED4DC3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D3E516-60C1-8B45-BF3D-DC4B43C86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25CA0F-1AD3-724D-BC5F-CA4662257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665F35-E89E-454E-AA4D-EB4F0E47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9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74E98F6-8C6B-4F41-8310-9C4CDCAB3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3CAF3D3-C8AE-7943-BE34-7CAA9C5B7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E0796A-82E8-344D-A527-2B0C643C8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E641C1-2B9B-F342-B404-F1070E6E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44C40C-B753-BF4D-B33C-2EDAF807E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9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756BE3-C3D1-AB4F-AD83-19EBFBDAD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82D3F4-4238-CF4C-A9F9-891E11A80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B99317-4160-D74D-8DF2-25039A5A0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85764E-1AC4-3F4F-816B-5977082FF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8A1C76-CC9C-2E43-A222-03F6B0A87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7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B4448A-1E29-F744-9791-67B06335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73440E-5114-764E-865A-E45F6D7B2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AE2E8F-FD35-E34F-ADE6-BFBF7D15F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FB9507-8217-744F-AE3A-F710A173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84A17F-E879-F24B-81E5-55989BD2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2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99955-8171-AA49-B2A6-0F247A7A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F34949-9F95-7741-B32F-96B47704F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61DCD25-0A6C-ED4E-816C-819519B02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8596C43-4AE4-9D41-A67D-74D78F5D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F7ACB2-75EB-6E40-9124-59CD01E5D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6A2E70-4921-3C44-AECD-AD4695C8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0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416FCD-DF8A-F648-A18D-231375CBA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6FA29EC-3E77-884E-8EF8-5B34C553D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83AFB3A-AABD-7642-9DAB-B9043FCD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BA38AD5-945B-1D47-824D-9B86653CEA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24F2069-DD3C-0846-99B1-8E9081CB2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C425832-7CDA-5948-9630-111E5330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606D3B9-2311-EA4C-B1D0-DD6F83F73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E23B9AB-3CA9-8041-A839-307BBC8E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3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8C56B3-400F-5F4E-9E6F-EB89234B7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5E7D315-F4ED-A340-B0AB-393724CF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C311E68-BD64-7640-8AF5-7C5A5B71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98A9B97-CD20-3E43-ADE9-DD7D4EDB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1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AE76BEE-5E0B-6341-827F-72F35C6D5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1AB2AE2-AF84-C94D-81CF-464DE0AFE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22BD9CE-4A44-2545-B48B-95AB9A5C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5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D7091-9B96-154C-94F9-777C6C1DD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4E8D11-5EDE-C747-AD14-D071B1DE7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462D371-4205-CE41-9D05-B14D5801D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98FF214-2F4B-ED44-A31F-075E90F6F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F456DF8-E8A8-B14B-A425-492E67975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DFC78F0-1168-2146-AB82-E9456373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4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930140-9B4B-6A4F-84A6-4FD28EDEB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BF28807-1226-C541-BED7-C37C98E2DF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8EC37E-2101-5F45-8A40-7EA7235EC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C3B97AF-6039-D641-812E-89D17342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A1CF15-9BD3-914D-8E4C-70414845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1A72F0-08F2-CF42-B06F-EFAAA52A3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2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2B3B484-9D53-B144-8EEC-10BAD30C2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FEA887-E5C2-F74B-A88D-6DD1ED66E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B6F0D6-C966-C648-BC77-AE5362995D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FBF5-E90D-7543-B553-C80DB95C10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F7EB03-31C9-8142-82CE-EC1F2F2DE9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17D0F4-44CC-5145-BA1A-FEF212D019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01032-8DFA-FD4F-9D42-7CDB64092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9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agric.gr/index.php/el/for-farmer-2/biologikgeorgiaktinotrofi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info/food-farming-fisheries/farming/organic-farm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A8AA5BC-4F7A-4226-8F99-6D824B226A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E5445C6-DD42-4979-86FF-03730E8C6D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A2A004-B8BF-6F4D-BA4C-8F91A4BA02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l-GR" sz="5800"/>
              <a:t>Βιολογική παραγωγή</a:t>
            </a:r>
            <a:endParaRPr lang="en-US" sz="5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8622C67-17DB-9D4A-B1F5-03FAB7544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45000665-DFC7-417E-8FD7-516A0F15C9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11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CA2A4943-664D-D246-A926-B0D41042A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60" y="332682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>
                <a:latin typeface="+mn-lt"/>
                <a:cs typeface="Arial" panose="020B0604020202020204" pitchFamily="34" charset="0"/>
              </a:rPr>
              <a:t>Βιολογική παραγωγή</a:t>
            </a:r>
            <a:br>
              <a:rPr lang="el-GR" sz="3200" b="1" dirty="0">
                <a:latin typeface="+mn-lt"/>
                <a:cs typeface="Arial" panose="020B0604020202020204" pitchFamily="34" charset="0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80E263D-63A1-BA47-B007-F61218C09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272" y="1419267"/>
            <a:ext cx="10515600" cy="500213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l-GR" sz="2400" dirty="0">
                <a:cs typeface="Arial" panose="020B0604020202020204" pitchFamily="34" charset="0"/>
              </a:rPr>
              <a:t>Η </a:t>
            </a:r>
            <a:r>
              <a:rPr lang="el-GR" sz="2400" b="1" dirty="0">
                <a:solidFill>
                  <a:srgbClr val="FF794B"/>
                </a:solidFill>
                <a:cs typeface="Arial" panose="020B0604020202020204" pitchFamily="34" charset="0"/>
              </a:rPr>
              <a:t>βιολογική παραγωγή </a:t>
            </a:r>
            <a:r>
              <a:rPr lang="el-GR" sz="2400" dirty="0">
                <a:cs typeface="Arial" panose="020B0604020202020204" pitchFamily="34" charset="0"/>
              </a:rPr>
              <a:t>είναι ένα σύστημα παραγωγής τροφίμων, το οποίο συνδυάζει</a:t>
            </a:r>
            <a:r>
              <a:rPr lang="en-US" sz="2400" dirty="0">
                <a:cs typeface="Arial" panose="020B0604020202020204" pitchFamily="34" charset="0"/>
              </a:rPr>
              <a:t>:</a:t>
            </a:r>
            <a:endParaRPr lang="el-GR" sz="2400" dirty="0"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sz="2400" dirty="0">
                <a:cs typeface="Arial" panose="020B0604020202020204" pitchFamily="34" charset="0"/>
              </a:rPr>
              <a:t>φιλικές προς το περιβάλλον πρακτικές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sz="2400" dirty="0">
                <a:cs typeface="Arial" panose="020B0604020202020204" pitchFamily="34" charset="0"/>
              </a:rPr>
              <a:t>διατήρηση της βιοποικιλότητας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sz="2400" dirty="0">
                <a:cs typeface="Arial" panose="020B0604020202020204" pitchFamily="34" charset="0"/>
              </a:rPr>
              <a:t>διατήρηση των φυσικών πόρων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sz="2400" dirty="0">
                <a:cs typeface="Arial" panose="020B0604020202020204" pitchFamily="34" charset="0"/>
              </a:rPr>
              <a:t>εφαρμογή υψηλού επιπέδου προτύπων στη </a:t>
            </a:r>
          </a:p>
          <a:p>
            <a:pPr marL="285750" indent="-285750" algn="just">
              <a:lnSpc>
                <a:spcPct val="20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l-GR" sz="2400" dirty="0">
                <a:cs typeface="Arial" panose="020B0604020202020204" pitchFamily="34" charset="0"/>
              </a:rPr>
              <a:t>μεταχείριση και εκτροφή των ζώων και την φυτική καλλιέργεια και παραγωγή</a:t>
            </a:r>
            <a:endParaRPr lang="en-GB" sz="2400" dirty="0"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975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99955" y="424132"/>
            <a:ext cx="8643196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Διαφορές βιολογικής και συμβατικής παραγωγής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734408"/>
              </p:ext>
            </p:extLst>
          </p:nvPr>
        </p:nvGraphicFramePr>
        <p:xfrm>
          <a:off x="617764" y="1001982"/>
          <a:ext cx="10956471" cy="475935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359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511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694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97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2800" dirty="0">
                          <a:effectLst/>
                        </a:rPr>
                        <a:t>Συμβατική</a:t>
                      </a:r>
                      <a:endParaRPr lang="en-GB" sz="2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472" marR="33472" marT="33472" marB="3347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472" marR="33472" marT="33472" marB="334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2800" dirty="0">
                          <a:effectLst/>
                        </a:rPr>
                        <a:t>Βιολογική</a:t>
                      </a:r>
                      <a:endParaRPr lang="en-GB" sz="2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472" marR="33472" marT="33472" marB="33472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9719">
                <a:tc rowSpan="3"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el-GR" sz="2800" dirty="0">
                          <a:effectLst/>
                        </a:rPr>
                        <a:t>Γεωργία 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472" marR="33472" marT="33472" marB="33472" vert="vert27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l-GR" sz="2000" baseline="0" dirty="0">
                          <a:effectLst/>
                        </a:rPr>
                        <a:t>Λίπανση μέσω χημικών σκευασμάτων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33472" marB="33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aseline="0" dirty="0">
                          <a:effectLst/>
                        </a:rPr>
                        <a:t>Λίπανση μέσω οργανικών ουσιών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472" marB="33472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9719">
                <a:tc vMerge="1"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472" marR="33472" marT="33472" marB="33472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l-GR" sz="2000" baseline="0" dirty="0">
                          <a:effectLst/>
                        </a:rPr>
                        <a:t>Προστασία από παράσιτα μέσω εντομοκτόνων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33472" marB="33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>
                          <a:effectLst/>
                        </a:rPr>
                        <a:t>Προστασία </a:t>
                      </a:r>
                      <a:r>
                        <a:rPr lang="el-GR" sz="2000" baseline="0" dirty="0">
                          <a:effectLst/>
                        </a:rPr>
                        <a:t>από παράσιτα μέσω πουλιών ή παγίδων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472" marB="33472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4016">
                <a:tc vMerge="1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472" marR="33472" marT="33472" marB="33472" vert="vert2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l-GR" sz="2000" dirty="0">
                          <a:effectLst/>
                        </a:rPr>
                        <a:t>Προστασία από ζιζάνια μέσω </a:t>
                      </a:r>
                      <a:r>
                        <a:rPr lang="el-GR" sz="2000" baseline="0" dirty="0">
                          <a:effectLst/>
                        </a:rPr>
                        <a:t>ζιζανιοκτόνων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33472" marB="33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>
                          <a:effectLst/>
                        </a:rPr>
                        <a:t>Προστασία </a:t>
                      </a:r>
                      <a:r>
                        <a:rPr lang="el-GR" sz="2000" baseline="0" dirty="0">
                          <a:effectLst/>
                        </a:rPr>
                        <a:t>από ζιζάνια μέσω εναλλαγής καλλιεργειών, ξεχορταριάσματος ή φυσικών υλικών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472" marB="33472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9719">
                <a:tc rowSpan="3"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el-GR" sz="2800" dirty="0">
                          <a:effectLst/>
                        </a:rPr>
                        <a:t>Κτηνοτροφία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472" marR="33472" marT="33472" marB="33472" vert="vert27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l-GR" sz="2000" dirty="0">
                          <a:effectLst/>
                        </a:rPr>
                        <a:t>Ανάπτυξη </a:t>
                      </a:r>
                      <a:r>
                        <a:rPr lang="el-GR" sz="2000" baseline="0" dirty="0">
                          <a:effectLst/>
                        </a:rPr>
                        <a:t>μέσω αυξητικών ορμονών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33472" marB="33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>
                          <a:effectLst/>
                        </a:rPr>
                        <a:t>Ανάπτυξη </a:t>
                      </a:r>
                      <a:r>
                        <a:rPr lang="el-GR" sz="2000" baseline="0" dirty="0">
                          <a:effectLst/>
                        </a:rPr>
                        <a:t>μέσω βιολογικής τροφής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472" marB="33472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97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l-GR" sz="2000" dirty="0">
                          <a:effectLst/>
                        </a:rPr>
                        <a:t>Εκτροφή</a:t>
                      </a:r>
                      <a:r>
                        <a:rPr lang="el-GR" sz="2000" baseline="0" dirty="0">
                          <a:effectLst/>
                        </a:rPr>
                        <a:t> </a:t>
                      </a:r>
                      <a:r>
                        <a:rPr lang="el-GR" sz="2000" dirty="0">
                          <a:effectLst/>
                        </a:rPr>
                        <a:t>σε περιορισμένο χώρο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33472" marB="33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n-US" sz="2000" dirty="0"/>
                        <a:t>Πρόσβαση σε ελεύθερους χώρους </a:t>
                      </a:r>
                      <a:endParaRPr lang="el-GR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472" marB="33472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9919">
                <a:tc vMerge="1"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472" marR="33472" marT="33472" marB="33472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l-GR" sz="2000" dirty="0">
                          <a:effectLst/>
                        </a:rPr>
                        <a:t>Προστασία από ασθένειες μέσω αντιβιοτικών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33472" marB="33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>
                          <a:effectLst/>
                        </a:rPr>
                        <a:t>Προστασία από ασθένειες μέσω ισορροπημένης διατροφής,</a:t>
                      </a:r>
                      <a:r>
                        <a:rPr lang="el-GR" sz="2000" baseline="0" dirty="0">
                          <a:effectLst/>
                        </a:rPr>
                        <a:t> βόσκησης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l-GR" sz="2000" baseline="0" dirty="0">
                          <a:effectLst/>
                        </a:rPr>
                        <a:t>και καθαριότητας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472" marB="33472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95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91D61991-836D-1242-96BE-31468722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9498" y="908344"/>
            <a:ext cx="5244301" cy="1538130"/>
          </a:xfrm>
        </p:spPr>
        <p:txBody>
          <a:bodyPr>
            <a:normAutofit/>
          </a:bodyPr>
          <a:lstStyle/>
          <a:p>
            <a:r>
              <a:rPr lang="el-GR" b="1" dirty="0">
                <a:latin typeface="+mn-lt"/>
                <a:cs typeface="Arial" panose="020B0604020202020204" pitchFamily="34" charset="0"/>
              </a:rPr>
              <a:t>Βιολογικά τρόφιμα</a:t>
            </a:r>
            <a:br>
              <a:rPr lang="el-GR" b="1" dirty="0">
                <a:latin typeface="+mn-lt"/>
                <a:cs typeface="Arial" panose="020B0604020202020204" pitchFamily="34" charset="0"/>
              </a:rPr>
            </a:br>
            <a:endParaRPr lang="en-US" dirty="0">
              <a:latin typeface="+mn-lt"/>
            </a:endParaRPr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xmlns="" id="{B6C29DB0-17E9-42FF-986E-0B7F493F4D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199584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xmlns="" id="{115AD956-A5B6-4760-B8B2-11E2DF6B02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2" b="-1"/>
          <a:stretch/>
        </p:blipFill>
        <p:spPr>
          <a:xfrm>
            <a:off x="1480173" y="1726742"/>
            <a:ext cx="3267942" cy="3395922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270A9B95-7B90-D044-98F0-7978F0951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157" y="1768475"/>
            <a:ext cx="5943385" cy="4408488"/>
          </a:xfrm>
        </p:spPr>
        <p:txBody>
          <a:bodyPr>
            <a:normAutofit lnSpcReduction="10000"/>
          </a:bodyPr>
          <a:lstStyle/>
          <a:p>
            <a:pPr marL="285750" indent="-285750">
              <a:buClr>
                <a:srgbClr val="FF8555"/>
              </a:buClr>
              <a:buSzPct val="70000"/>
              <a:buFont typeface="Wingdings" panose="05000000000000000000" pitchFamily="2" charset="2"/>
              <a:buChar char="q"/>
            </a:pPr>
            <a:r>
              <a:rPr lang="el-GR" altLang="en-US" sz="2400" dirty="0">
                <a:cs typeface="Arial" panose="020B0604020202020204" pitchFamily="34" charset="0"/>
              </a:rPr>
              <a:t>Υποχρεωτική σήμανση με το λογότυπο της Ευρωπαϊκής Σήμανσης </a:t>
            </a:r>
          </a:p>
          <a:p>
            <a:pPr marL="285750" indent="-285750">
              <a:buClr>
                <a:srgbClr val="FF8555"/>
              </a:buClr>
              <a:buSzPct val="70000"/>
              <a:buFont typeface="Wingdings" panose="05000000000000000000" pitchFamily="2" charset="2"/>
              <a:buChar char="q"/>
            </a:pPr>
            <a:r>
              <a:rPr lang="el-GR" altLang="en-US" sz="2400" dirty="0">
                <a:cs typeface="Arial" panose="020B0604020202020204" pitchFamily="34" charset="0"/>
              </a:rPr>
              <a:t>Αναγραφή τόπου προέλευσης και φορέα ή αρχής ελέγχου τους</a:t>
            </a:r>
          </a:p>
          <a:p>
            <a:pPr marL="285750" indent="-285750">
              <a:buClr>
                <a:srgbClr val="FF8555"/>
              </a:buClr>
              <a:buSzPct val="70000"/>
              <a:buFont typeface="Wingdings" panose="05000000000000000000" pitchFamily="2" charset="2"/>
              <a:buChar char="q"/>
            </a:pPr>
            <a:r>
              <a:rPr lang="el-GR" altLang="en-US" sz="2400" dirty="0">
                <a:cs typeface="Arial" panose="020B0604020202020204" pitchFamily="34" charset="0"/>
              </a:rPr>
              <a:t>Για τα σύνθετα προϊόντα διατροφής</a:t>
            </a:r>
            <a:r>
              <a:rPr lang="en-US" altLang="en-US" sz="2400" dirty="0">
                <a:cs typeface="Arial" panose="020B0604020202020204" pitchFamily="34" charset="0"/>
              </a:rPr>
              <a:t>: </a:t>
            </a:r>
          </a:p>
          <a:p>
            <a:pPr lvl="1">
              <a:buClr>
                <a:schemeClr val="tx2"/>
              </a:buClr>
              <a:buSzPct val="70000"/>
              <a:buFont typeface="Wingdings" pitchFamily="2" charset="2"/>
              <a:buChar char="Ø"/>
            </a:pPr>
            <a:r>
              <a:rPr lang="el-GR" altLang="en-US" b="1" dirty="0">
                <a:cs typeface="Arial" panose="020B0604020202020204" pitchFamily="34" charset="0"/>
              </a:rPr>
              <a:t>«100% Βιολογικό»</a:t>
            </a:r>
            <a:r>
              <a:rPr lang="en-US" altLang="en-US" b="1" dirty="0">
                <a:cs typeface="Arial" panose="020B0604020202020204" pitchFamily="34" charset="0"/>
              </a:rPr>
              <a:t>: </a:t>
            </a:r>
            <a:r>
              <a:rPr lang="el-GR" altLang="en-US" dirty="0">
                <a:cs typeface="Arial" panose="020B0604020202020204" pitchFamily="34" charset="0"/>
              </a:rPr>
              <a:t>όλα τα περιεχόμενα συστατικά είναι βιολογικά</a:t>
            </a:r>
          </a:p>
          <a:p>
            <a:pPr lvl="1">
              <a:buClr>
                <a:schemeClr val="tx2"/>
              </a:buClr>
              <a:buSzPct val="70000"/>
              <a:buFont typeface="Wingdings" pitchFamily="2" charset="2"/>
              <a:buChar char="Ø"/>
            </a:pPr>
            <a:r>
              <a:rPr lang="el-GR" altLang="en-US" b="1" dirty="0">
                <a:cs typeface="Arial" panose="020B0604020202020204" pitchFamily="34" charset="0"/>
              </a:rPr>
              <a:t>«Βιολογικό»</a:t>
            </a:r>
            <a:r>
              <a:rPr lang="en-US" altLang="en-US" b="1" dirty="0">
                <a:cs typeface="Arial" panose="020B0604020202020204" pitchFamily="34" charset="0"/>
              </a:rPr>
              <a:t>: </a:t>
            </a:r>
            <a:r>
              <a:rPr lang="el-GR" altLang="en-US" dirty="0">
                <a:cs typeface="Arial" panose="020B0604020202020204" pitchFamily="34" charset="0"/>
              </a:rPr>
              <a:t>το 95% των συστατικών είναι βιολογικά</a:t>
            </a:r>
          </a:p>
          <a:p>
            <a:pPr lvl="1">
              <a:buClr>
                <a:schemeClr val="tx2"/>
              </a:buClr>
              <a:buSzPct val="70000"/>
              <a:buFont typeface="Wingdings" pitchFamily="2" charset="2"/>
              <a:buChar char="Ø"/>
            </a:pPr>
            <a:r>
              <a:rPr lang="el-GR" altLang="en-US" b="1" dirty="0">
                <a:cs typeface="Arial" panose="020B0604020202020204" pitchFamily="34" charset="0"/>
              </a:rPr>
              <a:t>«Φτιαγμένο από βιολογικά συστατικά»</a:t>
            </a:r>
            <a:r>
              <a:rPr lang="en-US" altLang="en-US" b="1" dirty="0">
                <a:cs typeface="Arial" panose="020B0604020202020204" pitchFamily="34" charset="0"/>
              </a:rPr>
              <a:t>: </a:t>
            </a:r>
            <a:r>
              <a:rPr lang="el-GR" altLang="en-US" dirty="0">
                <a:cs typeface="Arial" panose="020B0604020202020204" pitchFamily="34" charset="0"/>
              </a:rPr>
              <a:t>70% των συστατικών είναι βιολογικά</a:t>
            </a:r>
            <a:endParaRPr lang="en-US" altLang="en-US" dirty="0"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612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66700" y="363600"/>
            <a:ext cx="11658600" cy="6130799"/>
            <a:chOff x="398357" y="1745299"/>
            <a:chExt cx="4298334" cy="4748252"/>
          </a:xfrm>
        </p:grpSpPr>
        <p:graphicFrame>
          <p:nvGraphicFramePr>
            <p:cNvPr id="15" name="Chart 1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08571582"/>
                </p:ext>
              </p:extLst>
            </p:nvPr>
          </p:nvGraphicFramePr>
          <p:xfrm>
            <a:off x="398357" y="2112937"/>
            <a:ext cx="4293423" cy="438061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398357" y="1745299"/>
              <a:ext cx="4298334" cy="353534"/>
            </a:xfrm>
            <a:prstGeom prst="rect">
              <a:avLst/>
            </a:prstGeom>
            <a:solidFill>
              <a:srgbClr val="FF794B"/>
            </a:solidFill>
            <a:ln w="2540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l-GR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Βιολογική καλλιέργεια ανά Περιφέρεια (ποσοστά επί του συνόλου της βιολογικής καλλιέργειας)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3829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6672350" y="2319944"/>
          <a:ext cx="3694315" cy="3550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800100" y="212271"/>
            <a:ext cx="10793186" cy="6302830"/>
            <a:chOff x="5019673" y="2701471"/>
            <a:chExt cx="3895726" cy="3573729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59002878"/>
                </p:ext>
              </p:extLst>
            </p:nvPr>
          </p:nvGraphicFramePr>
          <p:xfrm>
            <a:off x="5019673" y="3245710"/>
            <a:ext cx="3895725" cy="30294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5019674" y="2701471"/>
              <a:ext cx="3895725" cy="281762"/>
            </a:xfrm>
            <a:prstGeom prst="rect">
              <a:avLst/>
            </a:prstGeom>
            <a:solidFill>
              <a:srgbClr val="FF794B"/>
            </a:solidFill>
            <a:ln w="2540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l-GR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Καλλιεργούμενα βιολογικά φυτά (ποσοστά επί της συνολικής βιολογικής καλλιέργειας)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8662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AD3A39D-3AD8-2549-9DE4-EE65B4F9B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660" y="338585"/>
            <a:ext cx="10515600" cy="1033364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200" b="1" dirty="0">
                <a:latin typeface="+mn-lt"/>
                <a:cs typeface="Arial" panose="020B0604020202020204" pitchFamily="34" charset="0"/>
              </a:rPr>
              <a:t>Βιολογικά τρόφιμα</a:t>
            </a:r>
            <a:br>
              <a:rPr lang="el-GR" sz="3200" b="1" dirty="0">
                <a:latin typeface="+mn-lt"/>
                <a:cs typeface="Arial" panose="020B0604020202020204" pitchFamily="34" charset="0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AA492D-DCD2-2B4D-9BBD-F5A3662F6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352" y="1371948"/>
            <a:ext cx="10515600" cy="5147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Συμπερασματικά: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l-GR" dirty="0">
                <a:cs typeface="Arial" panose="020B0604020202020204" pitchFamily="34" charset="0"/>
              </a:rPr>
              <a:t>Οι μέθοδοι καλλιέργειας φυτών και εκτροφής ζώων ανάμεσα στη συμβατική και τη βιολογική παραγωγή έχουν σημαντικές διαφορές,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l-GR" dirty="0">
                <a:cs typeface="Arial" panose="020B0604020202020204" pitchFamily="34" charset="0"/>
              </a:rPr>
              <a:t>Αλλά…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l-GR" dirty="0">
                <a:cs typeface="Arial" panose="020B0604020202020204" pitchFamily="34" charset="0"/>
              </a:rPr>
              <a:t> τα βιολογικά τρόφιμα είναι πιο θρεπτικά ή προάγουν την περισσότερο την υγεία; </a:t>
            </a:r>
          </a:p>
          <a:p>
            <a:pPr algn="just">
              <a:lnSpc>
                <a:spcPct val="200000"/>
              </a:lnSpc>
            </a:pPr>
            <a:endParaRPr lang="el-GR" sz="2000" dirty="0"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</a:pPr>
            <a:endParaRPr lang="en-US" sz="2000" dirty="0"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</a:pPr>
            <a:endParaRPr lang="el-GR" sz="2000" dirty="0"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29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F131B-C0D7-E640-BDE6-4FC21110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1749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200" dirty="0"/>
              <a:t>Τα βιολογικά τρόφιμα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7E9806-261B-514D-88C1-8B3941D7C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δεν έχουν σχετιστεί με κάποιον προφανή κίνδυνο για την υγεία του καταναλωτή</a:t>
            </a:r>
          </a:p>
          <a:p>
            <a:r>
              <a:rPr lang="el-GR" dirty="0"/>
              <a:t> συμβάλλουν τόσο στην προστασία του περιβάλλοντος όσο και στην οικονομική ενίσχυση των μικρών παραγωγών ανά τον κόσμο</a:t>
            </a:r>
          </a:p>
          <a:p>
            <a:r>
              <a:rPr lang="el-GR" dirty="0"/>
              <a:t>δεν επιβαρύνονται με χημικά κατάλοιπα ή άλλες δυνητικά επικίνδυνες ουσίες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CB1F711-A632-A142-8FF5-C9312709C74C}"/>
              </a:ext>
            </a:extLst>
          </p:cNvPr>
          <p:cNvSpPr/>
          <p:nvPr/>
        </p:nvSpPr>
        <p:spPr>
          <a:xfrm>
            <a:off x="963384" y="4607303"/>
            <a:ext cx="10390416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3200" dirty="0"/>
              <a:t>Ωστόσο, η υπεροχή των βιολογικών προϊόντων έναντι των συμβατικών ως προς τη θρεπτική τους αξία ή ως προς τα οφέλη τους στην υγεία βρίσκεται, ακόμα, υπό διερεύνηση.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06390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605" y="-290188"/>
            <a:ext cx="10211696" cy="71481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281152-943B-7243-9851-F6AEB8351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605" y="2621123"/>
            <a:ext cx="5727032" cy="1325563"/>
          </a:xfrm>
        </p:spPr>
        <p:txBody>
          <a:bodyPr>
            <a:normAutofit/>
          </a:bodyPr>
          <a:lstStyle/>
          <a:p>
            <a:r>
              <a:rPr lang="el-GR" sz="1400" dirty="0" err="1"/>
              <a:t>Πηγ</a:t>
            </a:r>
            <a:r>
              <a:rPr lang="en-US" sz="1400" dirty="0" err="1"/>
              <a:t>έ</a:t>
            </a:r>
            <a:r>
              <a:rPr lang="el-GR" sz="1400" dirty="0"/>
              <a:t>ς</a:t>
            </a:r>
            <a:endParaRPr 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98768-5CD0-5549-B952-EDE576D4C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701" y="3548917"/>
            <a:ext cx="10515600" cy="3133237"/>
          </a:xfr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spcBef>
                <a:spcPts val="0"/>
              </a:spcBef>
            </a:pPr>
            <a:r>
              <a:rPr lang="el-GR" sz="1200" dirty="0"/>
              <a:t>Υπουργείο Αγροτικής Ανάπτυξης και τροφίμων. </a:t>
            </a:r>
            <a:r>
              <a:rPr lang="el-GR" sz="1200" i="1" dirty="0"/>
              <a:t>Βιολογική Γεωργία-Κτηνοτροφία.</a:t>
            </a:r>
            <a:r>
              <a:rPr lang="el-GR" sz="1200" dirty="0"/>
              <a:t> Διαθέσιμο σε </a:t>
            </a:r>
            <a:r>
              <a:rPr lang="el-GR" sz="1200" dirty="0">
                <a:hlinkClick r:id="rId3"/>
              </a:rPr>
              <a:t>http://www.minagric.gr/index.php/el/for-farmer-2/biologikgeorgiaktinotrofia</a:t>
            </a:r>
            <a:r>
              <a:rPr lang="en-US" sz="1200" dirty="0"/>
              <a:t>​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endParaRPr lang="el-GR" sz="1200" dirty="0"/>
          </a:p>
          <a:p>
            <a:pPr fontAlgn="base">
              <a:lnSpc>
                <a:spcPct val="100000"/>
              </a:lnSpc>
              <a:spcBef>
                <a:spcPts val="0"/>
              </a:spcBef>
            </a:pPr>
            <a:r>
              <a:rPr lang="el-GR" sz="1200" dirty="0"/>
              <a:t>European </a:t>
            </a:r>
            <a:r>
              <a:rPr lang="el-GR" sz="1200" dirty="0" err="1"/>
              <a:t>Commision</a:t>
            </a:r>
            <a:r>
              <a:rPr lang="el-GR" sz="1200" dirty="0"/>
              <a:t>. </a:t>
            </a:r>
            <a:r>
              <a:rPr lang="el-GR" sz="1200" i="1" dirty="0" err="1"/>
              <a:t>Organic</a:t>
            </a:r>
            <a:r>
              <a:rPr lang="el-GR" sz="1200" i="1" dirty="0"/>
              <a:t> </a:t>
            </a:r>
            <a:r>
              <a:rPr lang="el-GR" sz="1200" i="1" dirty="0" err="1"/>
              <a:t>Farming</a:t>
            </a:r>
            <a:r>
              <a:rPr lang="el-GR" sz="1200" dirty="0"/>
              <a:t>. Διαθέσιμο σε </a:t>
            </a:r>
            <a:r>
              <a:rPr lang="el-GR" sz="1200" dirty="0">
                <a:hlinkClick r:id="rId4"/>
              </a:rPr>
              <a:t>https://ec.europa.eu/info/food-farming-fisheries/farming/organic-farming</a:t>
            </a:r>
            <a:r>
              <a:rPr lang="el-GR" sz="1200" dirty="0"/>
              <a:t>​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</a:pPr>
            <a:endParaRPr lang="el-GR" sz="1200" dirty="0"/>
          </a:p>
          <a:p>
            <a:pPr fontAlgn="base"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European Commission. Facts and figures on organic agriculture in the European Union.</a:t>
            </a:r>
            <a:r>
              <a:rPr lang="el-GR" sz="1200" dirty="0"/>
              <a:t> </a:t>
            </a:r>
            <a:r>
              <a:rPr lang="en-US" sz="1200" dirty="0"/>
              <a:t>DG Agriculture and Rural Development, 20</a:t>
            </a:r>
            <a:r>
              <a:rPr lang="el-GR" sz="1200" dirty="0"/>
              <a:t>16</a:t>
            </a:r>
            <a:r>
              <a:rPr lang="en-US" sz="1200" dirty="0"/>
              <a:t>.</a:t>
            </a:r>
            <a:endParaRPr lang="el-GR" sz="1200" dirty="0"/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endParaRPr lang="el-GR" sz="1200" dirty="0"/>
          </a:p>
          <a:p>
            <a:pPr fontAlgn="base">
              <a:lnSpc>
                <a:spcPct val="100000"/>
              </a:lnSpc>
              <a:spcBef>
                <a:spcPts val="0"/>
              </a:spcBef>
            </a:pPr>
            <a:r>
              <a:rPr lang="el-GR" sz="1200" dirty="0" err="1"/>
              <a:t>Smith-Spangler</a:t>
            </a:r>
            <a:r>
              <a:rPr lang="el-GR" sz="1200" dirty="0"/>
              <a:t> C, </a:t>
            </a:r>
            <a:r>
              <a:rPr lang="el-GR" sz="1200" dirty="0" err="1"/>
              <a:t>Brandeau</a:t>
            </a:r>
            <a:r>
              <a:rPr lang="el-GR" sz="1200" dirty="0"/>
              <a:t> ML, </a:t>
            </a:r>
            <a:r>
              <a:rPr lang="el-GR" sz="1200" dirty="0" err="1"/>
              <a:t>Hunter</a:t>
            </a:r>
            <a:r>
              <a:rPr lang="el-GR" sz="1200" dirty="0"/>
              <a:t> GE, </a:t>
            </a:r>
            <a:r>
              <a:rPr lang="el-GR" sz="1200" dirty="0" err="1"/>
              <a:t>Bavinger</a:t>
            </a:r>
            <a:r>
              <a:rPr lang="el-GR" sz="1200" dirty="0"/>
              <a:t> JC, </a:t>
            </a:r>
            <a:r>
              <a:rPr lang="el-GR" sz="1200" dirty="0" err="1"/>
              <a:t>Pearson</a:t>
            </a:r>
            <a:r>
              <a:rPr lang="el-GR" sz="1200" dirty="0"/>
              <a:t> M, </a:t>
            </a:r>
            <a:r>
              <a:rPr lang="el-GR" sz="1200" dirty="0" err="1"/>
              <a:t>Eschbach</a:t>
            </a:r>
            <a:r>
              <a:rPr lang="el-GR" sz="1200" dirty="0"/>
              <a:t> PJ, </a:t>
            </a:r>
            <a:r>
              <a:rPr lang="el-GR" sz="1200" dirty="0" err="1"/>
              <a:t>et</a:t>
            </a:r>
            <a:r>
              <a:rPr lang="el-GR" sz="1200" dirty="0"/>
              <a:t> </a:t>
            </a:r>
            <a:r>
              <a:rPr lang="el-GR" sz="1200" dirty="0" err="1"/>
              <a:t>al</a:t>
            </a:r>
            <a:r>
              <a:rPr lang="el-GR" sz="1200" dirty="0"/>
              <a:t>. </a:t>
            </a:r>
            <a:r>
              <a:rPr lang="el-GR" sz="1200" dirty="0" err="1"/>
              <a:t>Are</a:t>
            </a:r>
            <a:r>
              <a:rPr lang="el-GR" sz="1200" dirty="0"/>
              <a:t> </a:t>
            </a:r>
            <a:r>
              <a:rPr lang="el-GR" sz="1200" dirty="0" err="1"/>
              <a:t>Organic</a:t>
            </a:r>
            <a:r>
              <a:rPr lang="el-GR" sz="1200" dirty="0"/>
              <a:t> </a:t>
            </a:r>
            <a:r>
              <a:rPr lang="el-GR" sz="1200" dirty="0" err="1"/>
              <a:t>Foods</a:t>
            </a:r>
            <a:r>
              <a:rPr lang="el-GR" sz="1200" dirty="0"/>
              <a:t> </a:t>
            </a:r>
            <a:r>
              <a:rPr lang="el-GR" sz="1200" dirty="0" err="1"/>
              <a:t>Safer</a:t>
            </a:r>
            <a:r>
              <a:rPr lang="el-GR" sz="1200" dirty="0"/>
              <a:t> </a:t>
            </a:r>
            <a:r>
              <a:rPr lang="el-GR" sz="1200" dirty="0" err="1"/>
              <a:t>or</a:t>
            </a:r>
            <a:r>
              <a:rPr lang="el-GR" sz="1200" dirty="0"/>
              <a:t> </a:t>
            </a:r>
            <a:r>
              <a:rPr lang="el-GR" sz="1200" dirty="0" err="1"/>
              <a:t>Healthier</a:t>
            </a:r>
            <a:r>
              <a:rPr lang="el-GR" sz="1200" dirty="0"/>
              <a:t> </a:t>
            </a:r>
            <a:r>
              <a:rPr lang="el-GR" sz="1200" dirty="0" err="1"/>
              <a:t>Than</a:t>
            </a:r>
            <a:r>
              <a:rPr lang="el-GR" sz="1200" dirty="0"/>
              <a:t> </a:t>
            </a:r>
            <a:r>
              <a:rPr lang="el-GR" sz="1200" dirty="0" err="1"/>
              <a:t>Conventional</a:t>
            </a:r>
            <a:r>
              <a:rPr lang="el-GR" sz="1200" dirty="0"/>
              <a:t> </a:t>
            </a:r>
            <a:r>
              <a:rPr lang="el-GR" sz="1200" dirty="0" err="1"/>
              <a:t>Alternatives</a:t>
            </a:r>
            <a:r>
              <a:rPr lang="el-GR" sz="1200" dirty="0"/>
              <a:t>?: A </a:t>
            </a:r>
            <a:r>
              <a:rPr lang="el-GR" sz="1200" dirty="0" err="1"/>
              <a:t>Systematic</a:t>
            </a:r>
            <a:r>
              <a:rPr lang="el-GR" sz="1200" dirty="0"/>
              <a:t> Review. </a:t>
            </a:r>
            <a:r>
              <a:rPr lang="el-GR" sz="1200" i="1" dirty="0" err="1"/>
              <a:t>Ann</a:t>
            </a:r>
            <a:r>
              <a:rPr lang="el-GR" sz="1200" i="1" dirty="0"/>
              <a:t> </a:t>
            </a:r>
            <a:r>
              <a:rPr lang="el-GR" sz="1200" i="1" dirty="0" err="1"/>
              <a:t>Intern</a:t>
            </a:r>
            <a:r>
              <a:rPr lang="el-GR" sz="1200" i="1" dirty="0"/>
              <a:t> </a:t>
            </a:r>
            <a:r>
              <a:rPr lang="el-GR" sz="1200" i="1" dirty="0" err="1"/>
              <a:t>Med</a:t>
            </a:r>
            <a:r>
              <a:rPr lang="el-GR" sz="1200" i="1" dirty="0"/>
              <a:t>.</a:t>
            </a:r>
            <a:r>
              <a:rPr lang="el-GR" sz="1200" dirty="0"/>
              <a:t> 2012;157:348–366​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98972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344</Words>
  <Application>Microsoft Office PowerPoint</Application>
  <PresentationFormat>Custom</PresentationFormat>
  <Paragraphs>62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Βιολογική παραγωγή</vt:lpstr>
      <vt:lpstr>Βιολογική παραγωγή </vt:lpstr>
      <vt:lpstr>PowerPoint Presentation</vt:lpstr>
      <vt:lpstr>Βιολογικά τρόφιμα </vt:lpstr>
      <vt:lpstr>PowerPoint Presentation</vt:lpstr>
      <vt:lpstr>PowerPoint Presentation</vt:lpstr>
      <vt:lpstr>Βιολογικά τρόφιμα </vt:lpstr>
      <vt:lpstr>Τα βιολογικά τρόφιμα</vt:lpstr>
      <vt:lpstr>Πηγές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Βιολογική παραγωγή</dc:title>
  <dc:creator>Glykeria Psarra</dc:creator>
  <cp:lastModifiedBy>kiara kalais</cp:lastModifiedBy>
  <cp:revision>7</cp:revision>
  <dcterms:created xsi:type="dcterms:W3CDTF">2019-06-23T19:29:35Z</dcterms:created>
  <dcterms:modified xsi:type="dcterms:W3CDTF">2019-07-15T06:42:27Z</dcterms:modified>
</cp:coreProperties>
</file>